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ebd443be70642c0" /><Relationship Type="http://schemas.openxmlformats.org/officeDocument/2006/relationships/extended-properties" Target="/docProps/app.xml" Id="R9b74987af8f74a71" /><Relationship Type="http://schemas.openxmlformats.org/officeDocument/2006/relationships/officeDocument" Target="/ppt/presentation.xml" Id="Rdc766738806244f7" /></Relationships>
</file>

<file path=ppt/presentation.xml><?xml version="1.0" encoding="utf-8"?>
<p:presentation xmlns:p="http://schemas.openxmlformats.org/presentationml/2006/main">
  <p:sldMasterIdLst>
    <p:sldMasterId xmlns:r="http://schemas.openxmlformats.org/officeDocument/2006/relationships" id="2147483648" r:id="R76611be041b4498b"/>
  </p:sldMasterIdLst>
  <p:notesMasterIdLst>
    <p:notesMasterId xmlns:r="http://schemas.openxmlformats.org/officeDocument/2006/relationships" r:id="R6df79c4f5320492a"/>
  </p:notesMasterIdLst>
  <p:sldIdLst>
    <p:sldId xmlns:r="http://schemas.openxmlformats.org/officeDocument/2006/relationships" id="256" r:id="R6d5d2bb65f274ae1"/>
    <p:sldId xmlns:r="http://schemas.openxmlformats.org/officeDocument/2006/relationships" id="257" r:id="R0ea4fe0912fd48d6"/>
    <p:sldId xmlns:r="http://schemas.openxmlformats.org/officeDocument/2006/relationships" id="258" r:id="R1f894472fdcc4ad0"/>
    <p:sldId xmlns:r="http://schemas.openxmlformats.org/officeDocument/2006/relationships" id="259" r:id="Ref26cc0ba1264b10"/>
    <p:sldId xmlns:r="http://schemas.openxmlformats.org/officeDocument/2006/relationships" id="260" r:id="R966459833be044d6"/>
    <p:sldId xmlns:r="http://schemas.openxmlformats.org/officeDocument/2006/relationships" id="261" r:id="Refa0aadf2e8243fb"/>
    <p:sldId xmlns:r="http://schemas.openxmlformats.org/officeDocument/2006/relationships" id="262" r:id="Rcd2624fdc47442a4"/>
    <p:sldId xmlns:r="http://schemas.openxmlformats.org/officeDocument/2006/relationships" id="263" r:id="R5d46d5ee12644582"/>
    <p:sldId xmlns:r="http://schemas.openxmlformats.org/officeDocument/2006/relationships" id="264" r:id="R64ae2f1fe3ca4099"/>
    <p:sldId xmlns:r="http://schemas.openxmlformats.org/officeDocument/2006/relationships" id="265" r:id="Rb2c2168588064486"/>
    <p:sldId xmlns:r="http://schemas.openxmlformats.org/officeDocument/2006/relationships" id="266" r:id="Reba6c8207af14e15"/>
    <p:sldId xmlns:r="http://schemas.openxmlformats.org/officeDocument/2006/relationships" id="267" r:id="R3db28c1b4bce4b0a"/>
    <p:sldId xmlns:r="http://schemas.openxmlformats.org/officeDocument/2006/relationships" id="268" r:id="Rceda13f416ff4109"/>
    <p:sldId xmlns:r="http://schemas.openxmlformats.org/officeDocument/2006/relationships" id="269" r:id="R557a7c10631e4f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e53a0259764240" /><Relationship Type="http://schemas.openxmlformats.org/officeDocument/2006/relationships/slideMaster" Target="/ppt/slideMasters/slideMaster1.xml" Id="R76611be041b4498b" /><Relationship Type="http://schemas.openxmlformats.org/officeDocument/2006/relationships/notesMaster" Target="/ppt/notesMasters/notesMaster1.xml" Id="R6df79c4f5320492a" /><Relationship Type="http://schemas.openxmlformats.org/officeDocument/2006/relationships/presProps" Target="/ppt/presProps.xml" Id="R518e4ad0cbab4226" /><Relationship Type="http://schemas.openxmlformats.org/officeDocument/2006/relationships/tableStyles" Target="/ppt/tableStyles.xml" Id="R0c17e311ac8b4e01" /><Relationship Type="http://schemas.openxmlformats.org/officeDocument/2006/relationships/slide" Target="/ppt/slides/slide1.xml" Id="R6d5d2bb65f274ae1" /><Relationship Type="http://schemas.openxmlformats.org/officeDocument/2006/relationships/slide" Target="/ppt/slides/slide2.xml" Id="R0ea4fe0912fd48d6" /><Relationship Type="http://schemas.openxmlformats.org/officeDocument/2006/relationships/slide" Target="/ppt/slides/slide3.xml" Id="R1f894472fdcc4ad0" /><Relationship Type="http://schemas.openxmlformats.org/officeDocument/2006/relationships/slide" Target="/ppt/slides/slide4.xml" Id="Ref26cc0ba1264b10" /><Relationship Type="http://schemas.openxmlformats.org/officeDocument/2006/relationships/slide" Target="/ppt/slides/slide5.xml" Id="R966459833be044d6" /><Relationship Type="http://schemas.openxmlformats.org/officeDocument/2006/relationships/slide" Target="/ppt/slides/slide6.xml" Id="Refa0aadf2e8243fb" /><Relationship Type="http://schemas.openxmlformats.org/officeDocument/2006/relationships/slide" Target="/ppt/slides/slide7.xml" Id="Rcd2624fdc47442a4" /><Relationship Type="http://schemas.openxmlformats.org/officeDocument/2006/relationships/slide" Target="/ppt/slides/slide8.xml" Id="R5d46d5ee12644582" /><Relationship Type="http://schemas.openxmlformats.org/officeDocument/2006/relationships/slide" Target="/ppt/slides/slide9.xml" Id="R64ae2f1fe3ca4099" /><Relationship Type="http://schemas.openxmlformats.org/officeDocument/2006/relationships/slide" Target="/ppt/slides/slide10.xml" Id="Rb2c2168588064486" /><Relationship Type="http://schemas.openxmlformats.org/officeDocument/2006/relationships/slide" Target="/ppt/slides/slide11.xml" Id="Reba6c8207af14e15" /><Relationship Type="http://schemas.openxmlformats.org/officeDocument/2006/relationships/slide" Target="/ppt/slides/slide12.xml" Id="R3db28c1b4bce4b0a" /><Relationship Type="http://schemas.openxmlformats.org/officeDocument/2006/relationships/slide" Target="/ppt/slides/slide13.xml" Id="Rceda13f416ff4109" /><Relationship Type="http://schemas.openxmlformats.org/officeDocument/2006/relationships/slide" Target="/ppt/slides/slide14.xml" Id="R557a7c10631e4f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5bd51bb2ea04aa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083900f4f04082" /><Relationship Type="http://schemas.openxmlformats.org/officeDocument/2006/relationships/notesMaster" Target="/ppt/notesMasters/notesMaster1.xml" Id="R4a7411666b9547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8088666bad43e2" /><Relationship Type="http://schemas.openxmlformats.org/officeDocument/2006/relationships/notesMaster" Target="/ppt/notesMasters/notesMaster1.xml" Id="Re43514aa408741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b3a5d6aa53404cea" /><Relationship Type="http://schemas.openxmlformats.org/officeDocument/2006/relationships/notesMaster" Target="/ppt/notesMasters/notesMaster1.xml" Id="R5f91e706912a4f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947bc5892c4e77" /><Relationship Type="http://schemas.openxmlformats.org/officeDocument/2006/relationships/notesMaster" Target="/ppt/notesMasters/notesMaster1.xml" Id="Rab414f6200ed4f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d8b85fc23b4ca5" /><Relationship Type="http://schemas.openxmlformats.org/officeDocument/2006/relationships/notesMaster" Target="/ppt/notesMasters/notesMaster1.xml" Id="Rc116e7ec8cb848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7f1cf8e12a841f4" /><Relationship Type="http://schemas.openxmlformats.org/officeDocument/2006/relationships/notesMaster" Target="/ppt/notesMasters/notesMaster1.xml" Id="R9418c114364e4c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5bf633edb754d2f" /><Relationship Type="http://schemas.openxmlformats.org/officeDocument/2006/relationships/notesMaster" Target="/ppt/notesMasters/notesMaster1.xml" Id="R7fe0853b16814aab"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c697bf08bd4097" /><Relationship Type="http://schemas.openxmlformats.org/officeDocument/2006/relationships/notesMaster" Target="/ppt/notesMasters/notesMaster1.xml" Id="R1dfe948deba3456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ef060337d2142ae" /><Relationship Type="http://schemas.openxmlformats.org/officeDocument/2006/relationships/notesMaster" Target="/ppt/notesMasters/notesMaster1.xml" Id="R08c1e11fe48345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a0d7730f09245e3" /><Relationship Type="http://schemas.openxmlformats.org/officeDocument/2006/relationships/notesMaster" Target="/ppt/notesMasters/notesMaster1.xml" Id="Rfe8e7634cc484bf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4aa3ba87b84ace" /><Relationship Type="http://schemas.openxmlformats.org/officeDocument/2006/relationships/notesMaster" Target="/ppt/notesMasters/notesMaster1.xml" Id="Rb9ff24f49d384c7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62d3800fe4448b1" /><Relationship Type="http://schemas.openxmlformats.org/officeDocument/2006/relationships/notesMaster" Target="/ppt/notesMasters/notesMaster1.xml" Id="Rcb43ba931646432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acef5611bea43ec" /><Relationship Type="http://schemas.openxmlformats.org/officeDocument/2006/relationships/notesMaster" Target="/ppt/notesMasters/notesMaster1.xml" Id="R2921235785ed491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252e7179c246e9" /><Relationship Type="http://schemas.openxmlformats.org/officeDocument/2006/relationships/notesMaster" Target="/ppt/notesMasters/notesMaster1.xml" Id="R96ce3ddeb26c463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We are going to connect three things: what is inside an atom, what happens to its outer electrons, and how that changes a material. Work through slides 1–9 first. Take a break, then cover 10–14. Stop at each orange question and let the learner explain in her own words. The model diagrams simplify real atoms.</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An atom is the smallest unit of an element that keeps its chemical identity. Its nucleus contains positive protons and uncharged neutrons. Negative electrons occupy the space around it. Atomic number tells us the proton count. Mass number counts protons plus neutrons, not electrons. For this sodium-23 atom, 23 minus 11 gives 12 neutrons. A neutral atom has equal proton and electron counts. Ask: Why are there eleven electrons? Answer: Their negative charges balance eleven positive protons.</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https://openstax.org/books/chemistry-atoms-first-2e/pages/2-3-atomic-structure-and-symbolism</a:t>
            </a:r>
          </a:p>
          <a:p xmlns:a="http://schemas.openxmlformats.org/drawingml/2006/main">
            <a:r>
              <a:t>https://physics.nist.gov/PhysRefData/Handbook/Tables/sodiumtable1.htm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Put sodium’s eleven electrons into this shell model: two in the first shell, eight in the second and one in the third. Count them together. The one in the outermost occupied shell is its valence electron. Rings are a school model of energy levels, not literal tracks travelled by electrons. The 2,8,1 pattern is sodium’s configuration, not a rule saying every shell holds eight. Ask: Which electron would sodium usually lose when forming an ion? Answer: The single outer electron.</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https://www.acs.org/middleschoolchemistry/lessonplans/chapter4/lesson5.html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These words sound similar but answer different questions. Valence electrons are the outer electrons. Valency describes combining capacity. In these simple examples it corresponds to the number of electrons lost, gained or shared in bonding. Oxygen has six outer electrons and usually forms two covalent bonds. Sodium has one outer electron and usually loses one to form sodium plus. Sodium’s valency is one, while its usual ion charge is plus one. Chlorine has seven outer electrons but valency one. Some elements have more than one valency, especially transition metals. Ask: Is oxygen’s valency six? Answer: No, its usual valency here is two.</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https://www.acs.org/middleschoolchemistry/lessonplans/chapter4/lesson4.html</a:t>
            </a:r>
          </a:p>
          <a:p xmlns:a="http://schemas.openxmlformats.org/drawingml/2006/main">
            <a:r>
              <a:t>https://goldbook.iupac.org/terms/view/V06588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Atoms have no plans or wishes. A stable bonded arrangement has lower energy than the same atoms separated. Electrical attractions help hold particles together, while repulsions also matter. Full outer shells are a useful pattern for many simple examples. Hydrogen fits two in its first shell. The octet rule uses eight for many other outer shells, but it has exceptions. The worksheet’s nitrogen dioxide is one exception, so do not use it as a first dot diagram. Ask: What is the physical force involved? Answer: Electrostatic attraction.</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https://www.acs.org/middleschoolchemistry/lessonplans/chapter4/lesson4.html</a:t>
            </a:r>
          </a:p>
          <a:p xmlns:a="http://schemas.openxmlformats.org/drawingml/2006/main">
            <a:r>
              <a:t>https://www.acs.org/middleschoolchemistry/lessonplans/chapter4/lesson5.html</a:t>
            </a:r>
          </a:p>
          <a:p xmlns:a="http://schemas.openxmlformats.org/drawingml/2006/main">
            <a:r>
              <a:t>https://openstax.org/books/chemistry-2e/pages/7-3-lewis-symbols-and-structures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Sodium loses one electron. It still has eleven protons, but now only ten electrons, so its ion has a plus-one charge. Chlorine gains that electron and becomes a minus-one ion. Transfer makes ions. The ionic bond is the electrostatic attraction between opposite charges. In solid sodium chloride, many ions form a repeating lattice, rather than separate NaCl molecules. A dot’s colour only tracks its starting atom. All electrons are the same type of particle. Ask: Does sodium become a different element? Answer: No, its proton count stays eleven.</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https://www.acs.org/middleschoolchemistry/lessonplans/chapter4/lesson5.html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A covalent bond is a shared pair of electrons attracted to both bonded nuclei. In water, oxygen contributes six valence electrons and two hydrogens contribute one each. There are eight valence electrons in total. Four form two shared pairs. The other four form two lone pairs on oxygen. Count each shared pair around both atoms: each H counts two, and O counts eight. There are still only eight actual electrons in this valence diagram. The straight diagram shows electron bookkeeping, not water’s bent shape. Ask: How many shared pairs does water have? Answer: Two.</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https://www.acs.org/middleschoolchemistry/lessonplans/chapter4/lesson4.html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the learner predict each row before reading it. For these introductory examples, metal plus non-metal suggests ionic; non-metal plus non-metal suggests covalent. KCl is potassium chloride and ionic. H2O is water and covalent. NO2 is nitrogen dioxide and covalent. FeCl3 is treated as ionic at this level and named iron(III) chloride. The Roman numeral gives the iron ion charge, not the number of iron atoms. CaCl2 is calcium chloride. CO is carbon monoxide. Molecular prefixes include mono for one, di for two and tri for three; mono is usually omitted on the first element. Chloride is the ion name; chlorine is the element name. NO2 has an odd electron count and is an octet exception; keep it for classification and naming here.</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https://openstax.org/books/chemistry-2e/pages/2-7-chemical-nomenclature</a:t>
            </a:r>
          </a:p>
          <a:p xmlns:a="http://schemas.openxmlformats.org/drawingml/2006/main">
            <a:r>
              <a:t>https://openstax.org/books/chemistry-2e/pages/2-6-ionic-and-molecular-compounds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A compound is electrically neutral overall. One calcium ion has a plus-two charge. Each chloride ion has a minus-one charge. Two chlorides give minus two, which balances the calcium. The simplest ratio is one calcium to two chloride ions, so the formula is CaCl2. The small 2 counts chloride ions in the ratio. It does not mean chloride has a minus-two charge. Ionic formulas describe ratios in a lattice, rather than separate molecules. Ask: What formula balances Mg2+ and Cl−? Answer: MgCl2. Extension: Na+ and O2− give Na2O.</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https://openstax.org/books/chemistry-2e/pages/2-7-chemical-nomenclature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In an ionic lattice, strong attractions act between charged ions. In a simple molecular substance, covalent bonds hold atoms together within molecules, while weaker attractions often act between molecules. Melting a molecular substance usually overcomes attractions between molecules, not its covalent bonds. For ionic materials, mobile ions carry current when molten or dissolved; ions are fixed in the usual solid lattice. The worksheet gives broad patterns, not universal rules. Sugar dissolves despite being covalent. Diamond is a giant covalent structure with a high melting temperature, and graphite conducts. The molecular column does not describe every covalent material.</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https://openstax.org/books/chemistry-atoms-first-2e/pages/10-5-the-solid-state-of-matter</a:t>
            </a:r>
          </a:p>
          <a:p xmlns:a="http://schemas.openxmlformats.org/drawingml/2006/main">
            <a:r>
              <a:t>https://openstax.org/books/chemistry-2e/pages/2-6-ionic-and-molecular-compounds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An electrolyte must carry charge through mobile ions. A suitable dissolved salt provides those ions. Battery chemistry determines which electrolyte works; this does not mean every salt suits every battery. A plastic wire coating, such as PVC, has very few mobile charge carriers, so it resists current and helps prevent shocks and short circuits. Plastic is a covalent polymer, made of long molecular chains. Its useful insulation does not depend on assuming that all covalent materials have low melting points. Ask her to use because in an answer.</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https://openstax.org/books/chemistry-2e/pages/11-2-electrolytes</a:t>
            </a:r>
          </a:p>
          <a:p xmlns:a="http://schemas.openxmlformats.org/drawingml/2006/main">
            <a:r>
              <a:t>https://openstax.org/books/chemistry-2e/pages/2-6-ionic-and-molecular-compounds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The independent variable is the metal salt being tested. The dependent variable is observed flame colour. Keep sample amount and flame conditions consistent. For a stronger comparison, use salts with the same anion and the same concentration. Improve validity by preventing contamination with a fresh splint or appropriately cleaned loop, so colour comes from the intended sample. Improve reliability by repeating each test and checking whether colours agree. Wear eye protection against splashes and tie back hair to reduce ignition risk. Follow the teacher’s laboratory procedure; this slide is revision, not a home practical. Ask: Does repeating a contaminated test fix validity? Answer: No. It may repeat the same error.</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https://edu.rsc.org/experiments/flame-tests-the-wooden-splint-method/759.article</a:t>
            </a:r>
          </a:p>
          <a:p xmlns:a="http://schemas.openxmlformats.org/drawingml/2006/main">
            <a:r>
              <a:t>https://edu.rsc.org/resources/flame-tests-using-metal-salts/1875.article</a:t>
            </a:r>
          </a:p>
          <a:p xmlns:a="http://schemas.openxmlformats.org/drawingml/2006/main">
            <a:r>
              <a:t>https://edu.rsc.org/download?ac=519556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Worked comparison: Sodium chloride contains positive and negative ions in a repeating lattice. Paraffin wax is a mixture of covalent hydrocarbon molecules. Salt has a much higher melting point because strong attractions hold its ions together. Wax melts more easily because attractions between its molecules are weaker; this makes wax easy to mould into candles. Salt dissolves in water and supplies ions, which is useful when making brine. Wax is insoluble and repels water, useful for water-resistant coatings. Dissolved salt conducts because ions can move, so appropriate salt solutions can act as electrolytes. Wax is a poor conductor because it has no mobile ions or delocalised electrons, allowing uses in electrical insulation or protective potting. A material is chosen for a combination of properties, and practical insulation also needs suitable heat resistance. Ask the learner to write her own paragraph connecting arrangement, each property and a use. A high melting point alone does not explain every use of salt.</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https://openstax.org/books/chemistry-atoms-first-2e/pages/10-5-the-solid-state-of-matter</a:t>
            </a:r>
          </a:p>
          <a:p xmlns:a="http://schemas.openxmlformats.org/drawingml/2006/main">
            <a:r>
              <a:t>https://pubchem.ncbi.nlm.nih.gov/compound/Paraffin</a:t>
            </a:r>
          </a:p>
          <a:p xmlns:a="http://schemas.openxmlformats.org/drawingml/2006/main">
            <a:r>
              <a:t>https://www.acs.org/education/whatischemistry/adventures-in-chemistry/science-abc/w-is-for-wax.html</a:t>
            </a:r>
          </a:p>
          <a:p xmlns:a="http://schemas.openxmlformats.org/drawingml/2006/main">
            <a:r>
              <a:t>https://openstax.org/books/chemistry-2e/pages/11-2-electrolytes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 answers hidden in these notes. 1: Sodium-23 has 11 protons, 12 neutrons and 11 electrons when neutral. 2: Valence electrons occupy the outer shell; valency is combining capacity. Sodium has one of each in this example. 3: Ionic bonding is electrostatic attraction between oppositely charged ions. 4: Water has two shared pairs. 5: CaCl2 balances one Ca2+ with two Cl− ions. 6: Molten or dissolved salt has mobile ions that carry charge. If an answer is uncertain, return to that slide and have the learner draw or explain it. Praise the explanation process and let her correct the answer herself.</a:t>
            </a:r>
          </a:p>
          <a:p xmlns:a="http://schemas.openxmlformats.org/drawingml/2006/main">
            <a:r>
              <a:t/>
            </a:r>
          </a:p>
          <a:p xmlns:a="http://schemas.openxmlformats.org/drawingml/2006/main">
            <a:r>
              <a:t>Worksheet: Atoms.pdf, Bonding &amp; Compounds, Year 9 Chemistry, supplied by parent.</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b5cec99a684c2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605572c46464cd6" /><Relationship Type="http://schemas.openxmlformats.org/officeDocument/2006/relationships/slideLayout" Target="/ppt/slideLayouts/slideLayout1.xml" Id="Reaa530eb7f1a480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a530eb7f1a480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4ef2ec08c2e491f" /><Relationship Type="http://schemas.openxmlformats.org/officeDocument/2006/relationships/notesSlide" Target="/ppt/notesSlides/notesSlide1.xml" Id="Recc19dc95df148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fc46fc8455e4241" /><Relationship Type="http://schemas.openxmlformats.org/officeDocument/2006/relationships/notesSlide" Target="/ppt/notesSlides/notesSlide2.xml" Id="Rad5089efe10b460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ddb3cbb28484c6c" /><Relationship Type="http://schemas.openxmlformats.org/officeDocument/2006/relationships/image" Target="/ppt/media/image.png" Id="R8eb9efe7959a4cf8" /><Relationship Type="http://schemas.openxmlformats.org/officeDocument/2006/relationships/notesSlide" Target="/ppt/notesSlides/notesSlide3.xml" Id="R0c8ad254e12841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13665ad640e466a" /><Relationship Type="http://schemas.openxmlformats.org/officeDocument/2006/relationships/notesSlide" Target="/ppt/notesSlides/notesSlide4.xml" Id="R6754ed47eab44de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29416197fd549a6" /><Relationship Type="http://schemas.openxmlformats.org/officeDocument/2006/relationships/notesSlide" Target="/ppt/notesSlides/notesSlide5.xml" Id="R30a570a414bd444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3636e72ce584c0c" /><Relationship Type="http://schemas.openxmlformats.org/officeDocument/2006/relationships/image" Target="/ppt/media/image2.png" Id="R7ab90c0f87be476d" /><Relationship Type="http://schemas.openxmlformats.org/officeDocument/2006/relationships/notesSlide" Target="/ppt/notesSlides/notesSlide6.xml" Id="R874bc662a575424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c18f0ebbf364748" /><Relationship Type="http://schemas.openxmlformats.org/officeDocument/2006/relationships/image" Target="/ppt/media/image3.png" Id="Rf46ccb26d94c4d0b" /><Relationship Type="http://schemas.openxmlformats.org/officeDocument/2006/relationships/notesSlide" Target="/ppt/notesSlides/notesSlide7.xml" Id="Rc8987ddc33b448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fc5cad616c84050" /><Relationship Type="http://schemas.openxmlformats.org/officeDocument/2006/relationships/notesSlide" Target="/ppt/notesSlides/notesSlide8.xml" Id="Ra28f4ba06f94440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55ad40780504613" /><Relationship Type="http://schemas.openxmlformats.org/officeDocument/2006/relationships/notesSlide" Target="/ppt/notesSlides/notesSlide9.xml" Id="R3b9c37e909ba47e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3f1b4cd7f654441" /><Relationship Type="http://schemas.openxmlformats.org/officeDocument/2006/relationships/notesSlide" Target="/ppt/notesSlides/notesSlide10.xml" Id="R819a8fc50dc64c2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7bf84f3cfef4be5" /><Relationship Type="http://schemas.openxmlformats.org/officeDocument/2006/relationships/notesSlide" Target="/ppt/notesSlides/notesSlide11.xml" Id="R29e01ad9a8374a9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af46694b7934952" /><Relationship Type="http://schemas.openxmlformats.org/officeDocument/2006/relationships/notesSlide" Target="/ppt/notesSlides/notesSlide12.xml" Id="Rb652662dd67548b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139e75827a446ba" /><Relationship Type="http://schemas.openxmlformats.org/officeDocument/2006/relationships/notesSlide" Target="/ppt/notesSlides/notesSlide13.xml" Id="R250a5fb6ed7e47e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40c2bddfee444b4" /><Relationship Type="http://schemas.openxmlformats.org/officeDocument/2006/relationships/notesSlide" Target="/ppt/notesSlides/notesSlide14.xml" Id="R32b42bc68f3a4a2b" /></Relationships>
</file>

<file path=ppt/slides/slide1.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9504C86-A45D-4362-AC48-AB642C4D5554}"/>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YEAR 9 CHEMISTRY</a:t>
            </a:r>
          </a:p>
        </p:txBody>
      </p:sp>
      <p:sp>
        <p:nvSpPr>
          <p:cNvPr id="2" name="">
            <a:extLst xmlns:a="http://schemas.openxmlformats.org/drawingml/2006/main">
              <a:ext uri="{FF2B5EF4-FFF2-40B4-BE49-F238E27FC236}">
                <a16:creationId xmlns:a16="http://schemas.microsoft.com/office/drawing/2014/main" id="{E5DB54CB-66C7-488E-99ED-8EABAD27AC68}"/>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Atoms &amp; bonding</a:t>
            </a:r>
          </a:p>
        </p:txBody>
      </p:sp>
      <p:sp>
        <p:nvSpPr>
          <p:cNvPr id="3" name="">
            <a:extLst xmlns:a="http://schemas.openxmlformats.org/drawingml/2006/main">
              <a:ext uri="{FF2B5EF4-FFF2-40B4-BE49-F238E27FC236}">
                <a16:creationId xmlns:a16="http://schemas.microsoft.com/office/drawing/2014/main" id="{DF69D3F9-18A9-4882-A2DF-D57E5D478A31}"/>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AC336459-7E1A-4665-A9F2-69753D22F1B1}"/>
              </a:ext>
            </a:extLst>
          </p:cNvPr>
          <p:cNvSpPr>
            <a:spLocks xmlns:a="http://schemas.openxmlformats.org/drawingml/2006/main" noGrp="1"/>
          </p:cNvSpPr>
          <p:nvPr/>
        </p:nvSpPr>
        <p:spPr>
          <a:xfrm xmlns:a="http://schemas.openxmlformats.org/drawingml/2006/main">
            <a:off x="609600" y="219075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42D40"/>
                </a:solidFill>
                <a:latin typeface="Arial"/>
                <a:ea typeface="Arial"/>
                <a:cs typeface="Arial"/>
              </a:defRPr>
            </a:pPr>
            <a:r>
              <a:rPr sz="3300" b="0">
                <a:solidFill>
                  <a:srgbClr val="142D40"/>
                </a:solidFill>
                <a:latin typeface="Arial"/>
                <a:ea typeface="Arial"/>
                <a:cs typeface="Arial"/>
              </a:rPr>
              <a:t>How do tiny particles make</a:t>
            </a:r>
          </a:p>
          <a:p xmlns:a="http://schemas.openxmlformats.org/drawingml/2006/main">
            <a:pPr>
              <a:defRPr sz="3300" b="0">
                <a:solidFill>
                  <a:srgbClr val="142D40"/>
                </a:solidFill>
                <a:latin typeface="Arial"/>
                <a:ea typeface="Arial"/>
                <a:cs typeface="Arial"/>
              </a:defRPr>
            </a:pPr>
            <a:r>
              <a:rPr sz="3300" b="0">
                <a:solidFill>
                  <a:srgbClr val="142D40"/>
                </a:solidFill>
                <a:latin typeface="Arial"/>
                <a:ea typeface="Arial"/>
                <a:cs typeface="Arial"/>
              </a:rPr>
              <a:t>salt, water and everyday materials?</a:t>
            </a:r>
          </a:p>
        </p:txBody>
      </p:sp>
      <p:sp>
        <p:nvSpPr>
          <p:cNvPr id="5" name="">
            <a:extLst xmlns:a="http://schemas.openxmlformats.org/drawingml/2006/main">
              <a:ext uri="{FF2B5EF4-FFF2-40B4-BE49-F238E27FC236}">
                <a16:creationId xmlns:a16="http://schemas.microsoft.com/office/drawing/2014/main" id="{3FEED31F-C5DC-4555-B4FF-38C6E2DFD4DF}"/>
              </a:ext>
            </a:extLst>
          </p:cNvPr>
          <p:cNvSpPr>
            <a:spLocks xmlns:a="http://schemas.openxmlformats.org/drawingml/2006/main" noGrp="1"/>
          </p:cNvSpPr>
          <p:nvPr/>
        </p:nvSpPr>
        <p:spPr>
          <a:xfrm xmlns:a="http://schemas.openxmlformats.org/drawingml/2006/main">
            <a:off x="609600" y="4191000"/>
            <a:ext cx="3810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BC4C23"/>
                </a:solidFill>
                <a:latin typeface="Arial"/>
                <a:ea typeface="Arial"/>
                <a:cs typeface="Arial"/>
              </a:defRPr>
            </a:pPr>
            <a:r>
              <a:rPr sz="5250" b="1">
                <a:solidFill>
                  <a:srgbClr val="BC4C23"/>
                </a:solidFill>
                <a:latin typeface="Arial"/>
                <a:ea typeface="Arial"/>
                <a:cs typeface="Arial"/>
              </a:rPr>
              <a:t>NaCl</a:t>
            </a:r>
          </a:p>
        </p:txBody>
      </p:sp>
      <p:sp>
        <p:nvSpPr>
          <p:cNvPr id="6" name="">
            <a:extLst xmlns:a="http://schemas.openxmlformats.org/drawingml/2006/main">
              <a:ext uri="{FF2B5EF4-FFF2-40B4-BE49-F238E27FC236}">
                <a16:creationId xmlns:a16="http://schemas.microsoft.com/office/drawing/2014/main" id="{5BB82DD3-9449-43B3-9D53-EE22273A9313}"/>
              </a:ext>
            </a:extLst>
          </p:cNvPr>
          <p:cNvSpPr>
            <a:spLocks xmlns:a="http://schemas.openxmlformats.org/drawingml/2006/main" noGrp="1"/>
          </p:cNvSpPr>
          <p:nvPr/>
        </p:nvSpPr>
        <p:spPr>
          <a:xfrm xmlns:a="http://schemas.openxmlformats.org/drawingml/2006/main">
            <a:off x="4953000" y="4191000"/>
            <a:ext cx="3810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142D40"/>
                </a:solidFill>
                <a:latin typeface="Arial"/>
                <a:ea typeface="Arial"/>
                <a:cs typeface="Arial"/>
              </a:defRPr>
            </a:pPr>
            <a:r>
              <a:rPr sz="5250" b="1">
                <a:solidFill>
                  <a:srgbClr val="142D40"/>
                </a:solidFill>
                <a:latin typeface="Arial"/>
                <a:ea typeface="Arial"/>
                <a:cs typeface="Arial"/>
              </a:rPr>
              <a:t>H₂O</a:t>
            </a:r>
          </a:p>
        </p:txBody>
      </p:sp>
      <p:sp>
        <p:nvSpPr>
          <p:cNvPr id="7" name="">
            <a:extLst xmlns:a="http://schemas.openxmlformats.org/drawingml/2006/main">
              <a:ext uri="{FF2B5EF4-FFF2-40B4-BE49-F238E27FC236}">
                <a16:creationId xmlns:a16="http://schemas.microsoft.com/office/drawing/2014/main" id="{DC26608A-D042-47E4-9D57-ED52625907E2}"/>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First thought: what do you think holds atoms together?</a:t>
            </a:r>
          </a:p>
        </p:txBody>
      </p:sp>
    </p:spTree>
    <p:extLst>
      <p:ext uri="{BB962C8B-B14F-4D97-AF65-F5344CB8AC3E}">
        <p14:creationId xmlns:p14="http://schemas.microsoft.com/office/powerpoint/2010/main" val="1944308235"/>
      </p:ext>
    </p:extLst>
  </p:cSld>
</p:sld>
</file>

<file path=ppt/slides/slide2.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E94CC6A-E0AA-481C-8769-B7D29A0E72FD}"/>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1</a:t>
            </a:r>
          </a:p>
        </p:txBody>
      </p:sp>
      <p:sp>
        <p:nvSpPr>
          <p:cNvPr id="2" name="">
            <a:extLst xmlns:a="http://schemas.openxmlformats.org/drawingml/2006/main">
              <a:ext uri="{FF2B5EF4-FFF2-40B4-BE49-F238E27FC236}">
                <a16:creationId xmlns:a16="http://schemas.microsoft.com/office/drawing/2014/main" id="{27231C35-5BAC-4538-802D-7AB328CBB117}"/>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Inside a sodium atom</a:t>
            </a:r>
          </a:p>
        </p:txBody>
      </p:sp>
      <p:sp>
        <p:nvSpPr>
          <p:cNvPr id="3" name="">
            <a:extLst xmlns:a="http://schemas.openxmlformats.org/drawingml/2006/main">
              <a:ext uri="{FF2B5EF4-FFF2-40B4-BE49-F238E27FC236}">
                <a16:creationId xmlns:a16="http://schemas.microsoft.com/office/drawing/2014/main" id="{20961812-1B5F-42A1-B5B4-DF9149097076}"/>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02</a:t>
            </a:r>
          </a:p>
        </p:txBody>
      </p:sp>
      <p:sp>
        <p:nvSpPr>
          <p:cNvPr id="4" name="">
            <a:extLst xmlns:a="http://schemas.openxmlformats.org/drawingml/2006/main">
              <a:ext uri="{FF2B5EF4-FFF2-40B4-BE49-F238E27FC236}">
                <a16:creationId xmlns:a16="http://schemas.microsoft.com/office/drawing/2014/main" id="{6E358076-1D7E-4FAC-947B-CC22892DD0CC}"/>
              </a:ext>
            </a:extLst>
          </p:cNvPr>
          <p:cNvSpPr>
            <a:spLocks xmlns:a="http://schemas.openxmlformats.org/drawingml/2006/main" noGrp="1"/>
          </p:cNvSpPr>
          <p:nvPr/>
        </p:nvSpPr>
        <p:spPr>
          <a:xfrm xmlns:a="http://schemas.openxmlformats.org/drawingml/2006/main">
            <a:off x="609600" y="1714500"/>
            <a:ext cx="10953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BC4C23"/>
                </a:solidFill>
                <a:latin typeface="Arial"/>
                <a:ea typeface="Arial"/>
                <a:cs typeface="Arial"/>
              </a:defRPr>
            </a:pPr>
            <a:r>
              <a:rPr sz="2400" b="1">
                <a:solidFill>
                  <a:srgbClr val="BC4C23"/>
                </a:solidFill>
                <a:latin typeface="Arial"/>
                <a:ea typeface="Arial"/>
                <a:cs typeface="Arial"/>
              </a:rPr>
              <a:t>Atomic number 11       Mass number 23</a:t>
            </a:r>
          </a:p>
        </p:txBody>
      </p:sp>
      <p:graphicFrame>
        <p:nvGraphicFramePr>
          <p:cNvPr id="11" name=""/>
          <p:cNvGraphicFramePr/>
          <p:nvPr/>
        </p:nvGraphicFramePr>
        <p:xfrm>
          <a:off xmlns:a="http://schemas.openxmlformats.org/drawingml/2006/main" x="609600" y="2428875"/>
          <a:ext xmlns:a="http://schemas.openxmlformats.org/drawingml/2006/main" cx="10972800" cy="2762250"/>
        </p:xfrm>
        <a:graphic xmlns:a="http://schemas.openxmlformats.org/drawingml/2006/main">
          <a:graphicData uri="http://schemas.openxmlformats.org/drawingml/2006/table">
            <a:tbl>
              <a:tblPr/>
              <a:tblGrid>
                <a:gridCol w="2428875"/>
                <a:gridCol w="3524250"/>
                <a:gridCol w="2000250"/>
                <a:gridCol w="3019425"/>
              </a:tblGrid>
              <a:tr h="690563">
                <a:tc>
                  <a:txBody>
                    <a:bodyPr>
                      <a:noAutofit/>
                    </a:bodyPr>
                    <a:lstStyle/>
                    <a:p>
                      <a:r>
                        <a:rPr sz="2025" b="1">
                          <a:solidFill>
                            <a:srgbClr val="FFFFFF"/>
                          </a:solidFill>
                          <a:latin typeface="Arial"/>
                          <a:ea typeface="Arial"/>
                          <a:cs typeface="Arial"/>
                        </a:rPr>
                        <a:t>Particle</a:t>
                      </a:r>
                    </a:p>
                  </a:txBody>
                  <a:tcPr marL="91440" marR="91440" marT="45720" marB="45720">
                    <a:solidFill>
                      <a:srgbClr val="142D40"/>
                    </a:solidFill>
                  </a:tcPr>
                </a:tc>
                <a:tc>
                  <a:txBody>
                    <a:bodyPr>
                      <a:noAutofit/>
                    </a:bodyPr>
                    <a:lstStyle/>
                    <a:p>
                      <a:r>
                        <a:rPr sz="2025" b="1">
                          <a:solidFill>
                            <a:srgbClr val="FFFFFF"/>
                          </a:solidFill>
                          <a:latin typeface="Arial"/>
                          <a:ea typeface="Arial"/>
                          <a:cs typeface="Arial"/>
                        </a:rPr>
                        <a:t>Where?</a:t>
                      </a:r>
                    </a:p>
                  </a:txBody>
                  <a:tcPr marL="91440" marR="91440" marT="45720" marB="45720">
                    <a:solidFill>
                      <a:srgbClr val="142D40"/>
                    </a:solidFill>
                  </a:tcPr>
                </a:tc>
                <a:tc>
                  <a:txBody>
                    <a:bodyPr>
                      <a:noAutofit/>
                    </a:bodyPr>
                    <a:lstStyle/>
                    <a:p>
                      <a:r>
                        <a:rPr sz="2025" b="1">
                          <a:solidFill>
                            <a:srgbClr val="FFFFFF"/>
                          </a:solidFill>
                          <a:latin typeface="Arial"/>
                          <a:ea typeface="Arial"/>
                          <a:cs typeface="Arial"/>
                        </a:rPr>
                        <a:t>Charge</a:t>
                      </a:r>
                    </a:p>
                  </a:txBody>
                  <a:tcPr marL="91440" marR="91440" marT="45720" marB="45720">
                    <a:solidFill>
                      <a:srgbClr val="142D40"/>
                    </a:solidFill>
                  </a:tcPr>
                </a:tc>
                <a:tc>
                  <a:txBody>
                    <a:bodyPr>
                      <a:noAutofit/>
                    </a:bodyPr>
                    <a:lstStyle/>
                    <a:p>
                      <a:r>
                        <a:rPr sz="2025" b="1">
                          <a:solidFill>
                            <a:srgbClr val="FFFFFF"/>
                          </a:solidFill>
                          <a:latin typeface="Arial"/>
                          <a:ea typeface="Arial"/>
                          <a:cs typeface="Arial"/>
                        </a:rPr>
                        <a:t>Number</a:t>
                      </a:r>
                    </a:p>
                  </a:txBody>
                  <a:tcPr marL="91440" marR="91440" marT="45720" marB="45720">
                    <a:solidFill>
                      <a:srgbClr val="142D40"/>
                    </a:solidFill>
                  </a:tcPr>
                </a:tc>
              </a:tr>
              <a:tr h="690563">
                <a:tc>
                  <a:txBody>
                    <a:bodyPr>
                      <a:noAutofit/>
                    </a:bodyPr>
                    <a:lstStyle/>
                    <a:p>
                      <a:r>
                        <a:rPr sz="2025" b="0">
                          <a:solidFill>
                            <a:srgbClr val="142D40"/>
                          </a:solidFill>
                          <a:latin typeface="Arial"/>
                          <a:ea typeface="Arial"/>
                          <a:cs typeface="Arial"/>
                        </a:rPr>
                        <a:t>Proton</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Nucleus</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+1</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11</a:t>
                      </a:r>
                    </a:p>
                  </a:txBody>
                  <a:tcPr marL="91440" marR="91440" marT="45720" marB="45720">
                    <a:solidFill>
                      <a:srgbClr val="FAF8F2"/>
                    </a:solidFill>
                  </a:tcPr>
                </a:tc>
              </a:tr>
              <a:tr h="690563">
                <a:tc>
                  <a:txBody>
                    <a:bodyPr>
                      <a:noAutofit/>
                    </a:bodyPr>
                    <a:lstStyle/>
                    <a:p>
                      <a:r>
                        <a:rPr sz="2025" b="0">
                          <a:solidFill>
                            <a:srgbClr val="142D40"/>
                          </a:solidFill>
                          <a:latin typeface="Arial"/>
                          <a:ea typeface="Arial"/>
                          <a:cs typeface="Arial"/>
                        </a:rPr>
                        <a:t>Neutron</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Nucleus</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0</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23 − 11 = 12</a:t>
                      </a:r>
                    </a:p>
                  </a:txBody>
                  <a:tcPr marL="91440" marR="91440" marT="45720" marB="45720">
                    <a:solidFill>
                      <a:srgbClr val="FAF8F2"/>
                    </a:solidFill>
                  </a:tcPr>
                </a:tc>
              </a:tr>
              <a:tr h="690563">
                <a:tc>
                  <a:txBody>
                    <a:bodyPr>
                      <a:noAutofit/>
                    </a:bodyPr>
                    <a:lstStyle/>
                    <a:p>
                      <a:r>
                        <a:rPr sz="2025" b="0">
                          <a:solidFill>
                            <a:srgbClr val="142D40"/>
                          </a:solidFill>
                          <a:latin typeface="Arial"/>
                          <a:ea typeface="Arial"/>
                          <a:cs typeface="Arial"/>
                        </a:rPr>
                        <a:t>Electron</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Around nucleus</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−1</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11 (neutral)</a:t>
                      </a:r>
                    </a:p>
                  </a:txBody>
                  <a:tcPr marL="91440" marR="91440" marT="45720" marB="45720">
                    <a:solidFill>
                      <a:srgbClr val="FAF8F2"/>
                    </a:solidFill>
                  </a:tcPr>
                </a:tc>
              </a:tr>
            </a:tbl>
          </a:graphicData>
        </a:graphic>
      </p:graphicFrame>
      <p:sp>
        <p:nvSpPr>
          <p:cNvPr id="6" name="">
            <a:extLst xmlns:a="http://schemas.openxmlformats.org/drawingml/2006/main">
              <a:ext uri="{FF2B5EF4-FFF2-40B4-BE49-F238E27FC236}">
                <a16:creationId xmlns:a16="http://schemas.microsoft.com/office/drawing/2014/main" id="{5ED23CBA-D0B8-4C7C-9E16-C0156915F466}"/>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Why does a neutral sodium atom have 11 electrons?</a:t>
            </a:r>
          </a:p>
        </p:txBody>
      </p:sp>
    </p:spTree>
    <p:extLst>
      <p:ext uri="{BB962C8B-B14F-4D97-AF65-F5344CB8AC3E}">
        <p14:creationId xmlns:p14="http://schemas.microsoft.com/office/powerpoint/2010/main" val="955976817"/>
      </p:ext>
    </p:extLst>
  </p:cSld>
</p:sld>
</file>

<file path=ppt/slides/slide3.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0CB0761-51E7-4547-A345-2340A1F53CC8}"/>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1</a:t>
            </a:r>
          </a:p>
        </p:txBody>
      </p:sp>
      <p:sp>
        <p:nvSpPr>
          <p:cNvPr id="2" name="">
            <a:extLst xmlns:a="http://schemas.openxmlformats.org/drawingml/2006/main">
              <a:ext uri="{FF2B5EF4-FFF2-40B4-BE49-F238E27FC236}">
                <a16:creationId xmlns:a16="http://schemas.microsoft.com/office/drawing/2014/main" id="{830CF95A-67EC-49A1-AC25-2F1F0F343CEF}"/>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The outer electron matters</a:t>
            </a:r>
          </a:p>
        </p:txBody>
      </p:sp>
      <p:sp>
        <p:nvSpPr>
          <p:cNvPr id="3" name="">
            <a:extLst xmlns:a="http://schemas.openxmlformats.org/drawingml/2006/main">
              <a:ext uri="{FF2B5EF4-FFF2-40B4-BE49-F238E27FC236}">
                <a16:creationId xmlns:a16="http://schemas.microsoft.com/office/drawing/2014/main" id="{0A3826BA-B8FF-47F5-B4BD-FE553AFB85F2}"/>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03</a:t>
            </a:r>
          </a:p>
        </p:txBody>
      </p:sp>
      <p:sp>
        <p:nvSpPr>
          <p:cNvPr id="4" name="">
            <a:extLst xmlns:a="http://schemas.openxmlformats.org/drawingml/2006/main">
              <a:ext uri="{FF2B5EF4-FFF2-40B4-BE49-F238E27FC236}">
                <a16:creationId xmlns:a16="http://schemas.microsoft.com/office/drawing/2014/main" id="{1851E9D6-C2D0-481C-B8B5-405EAEA87977}"/>
              </a:ext>
            </a:extLst>
          </p:cNvPr>
          <p:cNvSpPr>
            <a:spLocks xmlns:a="http://schemas.openxmlformats.org/drawingml/2006/main" noGrp="1"/>
          </p:cNvSpPr>
          <p:nvPr/>
        </p:nvSpPr>
        <p:spPr>
          <a:xfrm xmlns:a="http://schemas.openxmlformats.org/drawingml/2006/main">
            <a:off x="609600" y="2047875"/>
            <a:ext cx="371475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42D40"/>
                </a:solidFill>
                <a:latin typeface="Arial"/>
                <a:ea typeface="Arial"/>
                <a:cs typeface="Arial"/>
              </a:defRPr>
            </a:pPr>
            <a:r>
              <a:rPr sz="2325" b="0">
                <a:solidFill>
                  <a:srgbClr val="142D40"/>
                </a:solidFill>
                <a:latin typeface="Arial"/>
                <a:ea typeface="Arial"/>
                <a:cs typeface="Arial"/>
              </a:rPr>
              <a:t>11 electrons</a:t>
            </a:r>
          </a:p>
          <a:p xmlns:a="http://schemas.openxmlformats.org/drawingml/2006/main">
            <a:r>
              <a:t/>
            </a:r>
          </a:p>
          <a:p xmlns:a="http://schemas.openxmlformats.org/drawingml/2006/main">
            <a:pPr>
              <a:defRPr sz="2325" b="0">
                <a:solidFill>
                  <a:srgbClr val="142D40"/>
                </a:solidFill>
                <a:latin typeface="Arial"/>
                <a:ea typeface="Arial"/>
                <a:cs typeface="Arial"/>
              </a:defRPr>
            </a:pPr>
            <a:r>
              <a:rPr sz="2325" b="0">
                <a:solidFill>
                  <a:srgbClr val="142D40"/>
                </a:solidFill>
                <a:latin typeface="Arial"/>
                <a:ea typeface="Arial"/>
                <a:cs typeface="Arial"/>
              </a:rPr>
              <a:t>2 in the first shell</a:t>
            </a:r>
          </a:p>
          <a:p xmlns:a="http://schemas.openxmlformats.org/drawingml/2006/main">
            <a:pPr>
              <a:defRPr sz="2325" b="0">
                <a:solidFill>
                  <a:srgbClr val="142D40"/>
                </a:solidFill>
                <a:latin typeface="Arial"/>
                <a:ea typeface="Arial"/>
                <a:cs typeface="Arial"/>
              </a:defRPr>
            </a:pPr>
            <a:r>
              <a:rPr sz="2325" b="0">
                <a:solidFill>
                  <a:srgbClr val="142D40"/>
                </a:solidFill>
                <a:latin typeface="Arial"/>
                <a:ea typeface="Arial"/>
                <a:cs typeface="Arial"/>
              </a:rPr>
              <a:t>8 in the second</a:t>
            </a:r>
          </a:p>
          <a:p xmlns:a="http://schemas.openxmlformats.org/drawingml/2006/main">
            <a:pPr>
              <a:defRPr sz="2325" b="0">
                <a:solidFill>
                  <a:srgbClr val="142D40"/>
                </a:solidFill>
                <a:latin typeface="Arial"/>
                <a:ea typeface="Arial"/>
                <a:cs typeface="Arial"/>
              </a:defRPr>
            </a:pPr>
            <a:r>
              <a:rPr sz="2325" b="0">
                <a:solidFill>
                  <a:srgbClr val="142D40"/>
                </a:solidFill>
                <a:latin typeface="Arial"/>
                <a:ea typeface="Arial"/>
                <a:cs typeface="Arial"/>
              </a:rPr>
              <a:t>1 in the outer shell</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eb9efe7959a4cf8"/>
          <a:stretch xmlns:a="http://schemas.openxmlformats.org/drawingml/2006/main"/>
        </p:blipFill>
        <p:spPr>
          <a:xfrm xmlns:a="http://schemas.openxmlformats.org/drawingml/2006/main">
            <a:off x="5024438" y="1695450"/>
            <a:ext cx="614362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0695844-CFB4-46BF-B6B5-A35C08DA70F8}"/>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Point to sodium’s valence electron.</a:t>
            </a:r>
          </a:p>
        </p:txBody>
      </p:sp>
    </p:spTree>
    <p:extLst>
      <p:ext uri="{BB962C8B-B14F-4D97-AF65-F5344CB8AC3E}">
        <p14:creationId xmlns:p14="http://schemas.microsoft.com/office/powerpoint/2010/main" val="1557799470"/>
      </p:ext>
    </p:extLst>
  </p:cSld>
</p:sld>
</file>

<file path=ppt/slides/slide4.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0393539-95B9-473D-B44A-D4BF89A3EF9F}"/>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1</a:t>
            </a:r>
          </a:p>
        </p:txBody>
      </p:sp>
      <p:sp>
        <p:nvSpPr>
          <p:cNvPr id="2" name="">
            <a:extLst xmlns:a="http://schemas.openxmlformats.org/drawingml/2006/main">
              <a:ext uri="{FF2B5EF4-FFF2-40B4-BE49-F238E27FC236}">
                <a16:creationId xmlns:a16="http://schemas.microsoft.com/office/drawing/2014/main" id="{E436E0F9-76C5-4210-9DCE-AB0D6EF04F31}"/>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Valence electrons and valency</a:t>
            </a:r>
          </a:p>
        </p:txBody>
      </p:sp>
      <p:sp>
        <p:nvSpPr>
          <p:cNvPr id="3" name="">
            <a:extLst xmlns:a="http://schemas.openxmlformats.org/drawingml/2006/main">
              <a:ext uri="{FF2B5EF4-FFF2-40B4-BE49-F238E27FC236}">
                <a16:creationId xmlns:a16="http://schemas.microsoft.com/office/drawing/2014/main" id="{36BCDDB7-342F-48C9-B7E8-659E237EADB8}"/>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04</a:t>
            </a:r>
          </a:p>
        </p:txBody>
      </p:sp>
      <p:graphicFrame>
        <p:nvGraphicFramePr>
          <p:cNvPr id="9" name=""/>
          <p:cNvGraphicFramePr/>
          <p:nvPr/>
        </p:nvGraphicFramePr>
        <p:xfrm>
          <a:off xmlns:a="http://schemas.openxmlformats.org/drawingml/2006/main" x="609600" y="1952625"/>
          <a:ext xmlns:a="http://schemas.openxmlformats.org/drawingml/2006/main" cx="10972800" cy="3286125"/>
        </p:xfrm>
        <a:graphic xmlns:a="http://schemas.openxmlformats.org/drawingml/2006/main">
          <a:graphicData uri="http://schemas.openxmlformats.org/drawingml/2006/table">
            <a:tbl>
              <a:tblPr/>
              <a:tblGrid>
                <a:gridCol w="3619500"/>
                <a:gridCol w="3667125"/>
                <a:gridCol w="3686175"/>
              </a:tblGrid>
              <a:tr h="657225">
                <a:tc>
                  <a:txBody>
                    <a:bodyPr>
                      <a:noAutofit/>
                    </a:bodyPr>
                    <a:lstStyle/>
                    <a:p>
                      <a:r>
                        <a:rPr sz="2100" b="1">
                          <a:solidFill>
                            <a:srgbClr val="FFFFFF"/>
                          </a:solidFill>
                          <a:latin typeface="Arial"/>
                          <a:ea typeface="Arial"/>
                          <a:cs typeface="Arial"/>
                        </a:rPr>
                        <a:t>Atom</a:t>
                      </a:r>
                    </a:p>
                  </a:txBody>
                  <a:tcPr marL="91440" marR="91440" marT="45720" marB="45720">
                    <a:solidFill>
                      <a:srgbClr val="142D40"/>
                    </a:solidFill>
                  </a:tcPr>
                </a:tc>
                <a:tc>
                  <a:txBody>
                    <a:bodyPr>
                      <a:noAutofit/>
                    </a:bodyPr>
                    <a:lstStyle/>
                    <a:p>
                      <a:r>
                        <a:rPr sz="2100" b="1">
                          <a:solidFill>
                            <a:srgbClr val="FFFFFF"/>
                          </a:solidFill>
                          <a:latin typeface="Arial"/>
                          <a:ea typeface="Arial"/>
                          <a:cs typeface="Arial"/>
                        </a:rPr>
                        <a:t>Valence electrons</a:t>
                      </a:r>
                    </a:p>
                  </a:txBody>
                  <a:tcPr marL="91440" marR="91440" marT="45720" marB="45720">
                    <a:solidFill>
                      <a:srgbClr val="142D40"/>
                    </a:solidFill>
                  </a:tcPr>
                </a:tc>
                <a:tc>
                  <a:txBody>
                    <a:bodyPr>
                      <a:noAutofit/>
                    </a:bodyPr>
                    <a:lstStyle/>
                    <a:p>
                      <a:r>
                        <a:rPr sz="2100" b="1">
                          <a:solidFill>
                            <a:srgbClr val="FFFFFF"/>
                          </a:solidFill>
                          <a:latin typeface="Arial"/>
                          <a:ea typeface="Arial"/>
                          <a:cs typeface="Arial"/>
                        </a:rPr>
                        <a:t>Usual valency here</a:t>
                      </a:r>
                    </a:p>
                  </a:txBody>
                  <a:tcPr marL="91440" marR="91440" marT="45720" marB="45720">
                    <a:solidFill>
                      <a:srgbClr val="142D40"/>
                    </a:solidFill>
                  </a:tcPr>
                </a:tc>
              </a:tr>
              <a:tr h="657225">
                <a:tc>
                  <a:txBody>
                    <a:bodyPr>
                      <a:noAutofit/>
                    </a:bodyPr>
                    <a:lstStyle/>
                    <a:p>
                      <a:r>
                        <a:rPr sz="2100" b="0">
                          <a:solidFill>
                            <a:srgbClr val="142D40"/>
                          </a:solidFill>
                          <a:latin typeface="Arial"/>
                          <a:ea typeface="Arial"/>
                          <a:cs typeface="Arial"/>
                        </a:rPr>
                        <a:t>Hydrogen</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1</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1</a:t>
                      </a:r>
                    </a:p>
                  </a:txBody>
                  <a:tcPr marL="91440" marR="91440" marT="45720" marB="45720">
                    <a:solidFill>
                      <a:srgbClr val="FAF8F2"/>
                    </a:solidFill>
                  </a:tcPr>
                </a:tc>
              </a:tr>
              <a:tr h="657225">
                <a:tc>
                  <a:txBody>
                    <a:bodyPr>
                      <a:noAutofit/>
                    </a:bodyPr>
                    <a:lstStyle/>
                    <a:p>
                      <a:r>
                        <a:rPr sz="2100" b="0">
                          <a:solidFill>
                            <a:srgbClr val="142D40"/>
                          </a:solidFill>
                          <a:latin typeface="Arial"/>
                          <a:ea typeface="Arial"/>
                          <a:cs typeface="Arial"/>
                        </a:rPr>
                        <a:t>Oxygen</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6</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2</a:t>
                      </a:r>
                    </a:p>
                  </a:txBody>
                  <a:tcPr marL="91440" marR="91440" marT="45720" marB="45720">
                    <a:solidFill>
                      <a:srgbClr val="FAF8F2"/>
                    </a:solidFill>
                  </a:tcPr>
                </a:tc>
              </a:tr>
              <a:tr h="657225">
                <a:tc>
                  <a:txBody>
                    <a:bodyPr>
                      <a:noAutofit/>
                    </a:bodyPr>
                    <a:lstStyle/>
                    <a:p>
                      <a:r>
                        <a:rPr sz="2100" b="0">
                          <a:solidFill>
                            <a:srgbClr val="142D40"/>
                          </a:solidFill>
                          <a:latin typeface="Arial"/>
                          <a:ea typeface="Arial"/>
                          <a:cs typeface="Arial"/>
                        </a:rPr>
                        <a:t>Sodium</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1</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1</a:t>
                      </a:r>
                    </a:p>
                  </a:txBody>
                  <a:tcPr marL="91440" marR="91440" marT="45720" marB="45720">
                    <a:solidFill>
                      <a:srgbClr val="FAF8F2"/>
                    </a:solidFill>
                  </a:tcPr>
                </a:tc>
              </a:tr>
              <a:tr h="657225">
                <a:tc>
                  <a:txBody>
                    <a:bodyPr>
                      <a:noAutofit/>
                    </a:bodyPr>
                    <a:lstStyle/>
                    <a:p>
                      <a:r>
                        <a:rPr sz="2100" b="0">
                          <a:solidFill>
                            <a:srgbClr val="142D40"/>
                          </a:solidFill>
                          <a:latin typeface="Arial"/>
                          <a:ea typeface="Arial"/>
                          <a:cs typeface="Arial"/>
                        </a:rPr>
                        <a:t>Chlorine</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7</a:t>
                      </a:r>
                    </a:p>
                  </a:txBody>
                  <a:tcPr marL="91440" marR="91440" marT="45720" marB="45720">
                    <a:solidFill>
                      <a:srgbClr val="FAF8F2"/>
                    </a:solidFill>
                  </a:tcPr>
                </a:tc>
                <a:tc>
                  <a:txBody>
                    <a:bodyPr>
                      <a:noAutofit/>
                    </a:bodyPr>
                    <a:lstStyle/>
                    <a:p>
                      <a:r>
                        <a:rPr sz="2100" b="0">
                          <a:solidFill>
                            <a:srgbClr val="142D40"/>
                          </a:solidFill>
                          <a:latin typeface="Arial"/>
                          <a:ea typeface="Arial"/>
                          <a:cs typeface="Arial"/>
                        </a:rPr>
                        <a:t>1</a:t>
                      </a:r>
                    </a:p>
                  </a:txBody>
                  <a:tcPr marL="91440" marR="91440" marT="45720" marB="45720">
                    <a:solidFill>
                      <a:srgbClr val="FAF8F2"/>
                    </a:solidFill>
                  </a:tcPr>
                </a:tc>
              </a:tr>
            </a:tbl>
          </a:graphicData>
        </a:graphic>
      </p:graphicFrame>
      <p:sp>
        <p:nvSpPr>
          <p:cNvPr id="5" name="">
            <a:extLst xmlns:a="http://schemas.openxmlformats.org/drawingml/2006/main">
              <a:ext uri="{FF2B5EF4-FFF2-40B4-BE49-F238E27FC236}">
                <a16:creationId xmlns:a16="http://schemas.microsoft.com/office/drawing/2014/main" id="{962A03C7-710F-4896-BD2A-C032BAD790B1}"/>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Oxygen has 6 outer electrons. Why do we say its valency is 2?</a:t>
            </a:r>
          </a:p>
        </p:txBody>
      </p:sp>
    </p:spTree>
    <p:extLst>
      <p:ext uri="{BB962C8B-B14F-4D97-AF65-F5344CB8AC3E}">
        <p14:creationId xmlns:p14="http://schemas.microsoft.com/office/powerpoint/2010/main" val="180476381"/>
      </p:ext>
    </p:extLst>
  </p:cSld>
</p:sld>
</file>

<file path=ppt/slides/slide5.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C600C02-66B6-43F0-8785-D46155A4B4BC}"/>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2</a:t>
            </a:r>
          </a:p>
        </p:txBody>
      </p:sp>
      <p:sp>
        <p:nvSpPr>
          <p:cNvPr id="2" name="">
            <a:extLst xmlns:a="http://schemas.openxmlformats.org/drawingml/2006/main">
              <a:ext uri="{FF2B5EF4-FFF2-40B4-BE49-F238E27FC236}">
                <a16:creationId xmlns:a16="http://schemas.microsoft.com/office/drawing/2014/main" id="{DF5522A4-FD57-4F6C-BE96-A59340E1BEB7}"/>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Why bonds form</a:t>
            </a:r>
          </a:p>
        </p:txBody>
      </p:sp>
      <p:sp>
        <p:nvSpPr>
          <p:cNvPr id="3" name="">
            <a:extLst xmlns:a="http://schemas.openxmlformats.org/drawingml/2006/main">
              <a:ext uri="{FF2B5EF4-FFF2-40B4-BE49-F238E27FC236}">
                <a16:creationId xmlns:a16="http://schemas.microsoft.com/office/drawing/2014/main" id="{AB6C2C18-E2B7-44E0-A8DC-1B161448987B}"/>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05</a:t>
            </a:r>
          </a:p>
        </p:txBody>
      </p:sp>
      <p:sp>
        <p:nvSpPr>
          <p:cNvPr id="4" name="">
            <a:extLst xmlns:a="http://schemas.openxmlformats.org/drawingml/2006/main">
              <a:ext uri="{FF2B5EF4-FFF2-40B4-BE49-F238E27FC236}">
                <a16:creationId xmlns:a16="http://schemas.microsoft.com/office/drawing/2014/main" id="{BD72C999-0E27-4C89-BC1C-714FC8F824B1}"/>
              </a:ext>
            </a:extLst>
          </p:cNvPr>
          <p:cNvSpPr>
            <a:spLocks xmlns:a="http://schemas.openxmlformats.org/drawingml/2006/main" noGrp="1"/>
          </p:cNvSpPr>
          <p:nvPr/>
        </p:nvSpPr>
        <p:spPr>
          <a:xfrm xmlns:a="http://schemas.openxmlformats.org/drawingml/2006/main">
            <a:off x="609600" y="2076450"/>
            <a:ext cx="10763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D40"/>
                </a:solidFill>
                <a:latin typeface="Arial"/>
                <a:ea typeface="Arial"/>
                <a:cs typeface="Arial"/>
              </a:defRPr>
            </a:pPr>
            <a:r>
              <a:rPr sz="3300" b="1">
                <a:solidFill>
                  <a:srgbClr val="142D40"/>
                </a:solidFill>
                <a:latin typeface="Arial"/>
                <a:ea typeface="Arial"/>
                <a:cs typeface="Arial"/>
              </a:rPr>
              <a:t>Attraction between electric charges</a:t>
            </a:r>
          </a:p>
          <a:p xmlns:a="http://schemas.openxmlformats.org/drawingml/2006/main">
            <a:pPr>
              <a:defRPr sz="3300" b="1">
                <a:solidFill>
                  <a:srgbClr val="142D40"/>
                </a:solidFill>
                <a:latin typeface="Arial"/>
                <a:ea typeface="Arial"/>
                <a:cs typeface="Arial"/>
              </a:defRPr>
            </a:pPr>
            <a:r>
              <a:rPr sz="3300" b="1">
                <a:solidFill>
                  <a:srgbClr val="142D40"/>
                </a:solidFill>
                <a:latin typeface="Arial"/>
                <a:ea typeface="Arial"/>
                <a:cs typeface="Arial"/>
              </a:rPr>
              <a:t>can hold particles together.</a:t>
            </a:r>
          </a:p>
        </p:txBody>
      </p:sp>
      <p:sp>
        <p:nvSpPr>
          <p:cNvPr id="5" name="">
            <a:extLst xmlns:a="http://schemas.openxmlformats.org/drawingml/2006/main">
              <a:ext uri="{FF2B5EF4-FFF2-40B4-BE49-F238E27FC236}">
                <a16:creationId xmlns:a16="http://schemas.microsoft.com/office/drawing/2014/main" id="{B8F146B6-F7D4-46B2-BF82-7F9D6EF7D0E7}"/>
              </a:ext>
            </a:extLst>
          </p:cNvPr>
          <p:cNvSpPr>
            <a:spLocks xmlns:a="http://schemas.openxmlformats.org/drawingml/2006/main" noGrp="1"/>
          </p:cNvSpPr>
          <p:nvPr/>
        </p:nvSpPr>
        <p:spPr>
          <a:xfrm xmlns:a="http://schemas.openxmlformats.org/drawingml/2006/main">
            <a:off x="609600" y="3733800"/>
            <a:ext cx="10763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42D40"/>
                </a:solidFill>
                <a:latin typeface="Arial"/>
                <a:ea typeface="Arial"/>
                <a:cs typeface="Arial"/>
              </a:defRPr>
            </a:pPr>
            <a:r>
              <a:rPr sz="2400" b="0">
                <a:solidFill>
                  <a:srgbClr val="142D40"/>
                </a:solidFill>
                <a:latin typeface="Arial"/>
                <a:ea typeface="Arial"/>
                <a:cs typeface="Arial"/>
              </a:rPr>
              <a:t>A stable bonded arrangement has lower energy</a:t>
            </a:r>
          </a:p>
          <a:p xmlns:a="http://schemas.openxmlformats.org/drawingml/2006/main">
            <a:pPr>
              <a:defRPr sz="2400" b="0">
                <a:solidFill>
                  <a:srgbClr val="142D40"/>
                </a:solidFill>
                <a:latin typeface="Arial"/>
                <a:ea typeface="Arial"/>
                <a:cs typeface="Arial"/>
              </a:defRPr>
            </a:pPr>
            <a:r>
              <a:rPr sz="2400" b="0">
                <a:solidFill>
                  <a:srgbClr val="142D40"/>
                </a:solidFill>
                <a:latin typeface="Arial"/>
                <a:ea typeface="Arial"/>
                <a:cs typeface="Arial"/>
              </a:rPr>
              <a:t>than the same atoms separated.</a:t>
            </a:r>
          </a:p>
        </p:txBody>
      </p:sp>
      <p:sp>
        <p:nvSpPr>
          <p:cNvPr id="6" name="">
            <a:extLst xmlns:a="http://schemas.openxmlformats.org/drawingml/2006/main">
              <a:ext uri="{FF2B5EF4-FFF2-40B4-BE49-F238E27FC236}">
                <a16:creationId xmlns:a16="http://schemas.microsoft.com/office/drawing/2014/main" id="{3E71A306-26F5-454A-AADA-B3B424F281B5}"/>
              </a:ext>
            </a:extLst>
          </p:cNvPr>
          <p:cNvSpPr>
            <a:spLocks xmlns:a="http://schemas.openxmlformats.org/drawingml/2006/main" noGrp="1"/>
          </p:cNvSpPr>
          <p:nvPr/>
        </p:nvSpPr>
        <p:spPr>
          <a:xfrm xmlns:a="http://schemas.openxmlformats.org/drawingml/2006/main">
            <a:off x="609600" y="5010150"/>
            <a:ext cx="10763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65A64"/>
                </a:solidFill>
                <a:latin typeface="Arial"/>
                <a:ea typeface="Arial"/>
                <a:cs typeface="Arial"/>
              </a:defRPr>
            </a:pPr>
            <a:r>
              <a:rPr sz="2100" b="0">
                <a:solidFill>
                  <a:srgbClr val="465A64"/>
                </a:solidFill>
                <a:latin typeface="Arial"/>
                <a:ea typeface="Arial"/>
                <a:cs typeface="Arial"/>
              </a:rPr>
              <a:t>Full outer shells are a useful pattern, with exceptions.</a:t>
            </a:r>
          </a:p>
        </p:txBody>
      </p:sp>
      <p:sp>
        <p:nvSpPr>
          <p:cNvPr id="7" name="">
            <a:extLst xmlns:a="http://schemas.openxmlformats.org/drawingml/2006/main">
              <a:ext uri="{FF2B5EF4-FFF2-40B4-BE49-F238E27FC236}">
                <a16:creationId xmlns:a16="http://schemas.microsoft.com/office/drawing/2014/main" id="{19A09466-ABA6-4584-8BCE-05877318A677}"/>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Which particles carry positive and negative charge?</a:t>
            </a:r>
          </a:p>
        </p:txBody>
      </p:sp>
    </p:spTree>
    <p:extLst>
      <p:ext uri="{BB962C8B-B14F-4D97-AF65-F5344CB8AC3E}">
        <p14:creationId xmlns:p14="http://schemas.microsoft.com/office/powerpoint/2010/main" val="1019007188"/>
      </p:ext>
    </p:extLst>
  </p:cSld>
</p:sld>
</file>

<file path=ppt/slides/slide6.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F684358-B953-4BF7-85D1-6B7249D87664}"/>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2</a:t>
            </a:r>
          </a:p>
        </p:txBody>
      </p:sp>
      <p:sp>
        <p:nvSpPr>
          <p:cNvPr id="2" name="">
            <a:extLst xmlns:a="http://schemas.openxmlformats.org/drawingml/2006/main">
              <a:ext uri="{FF2B5EF4-FFF2-40B4-BE49-F238E27FC236}">
                <a16:creationId xmlns:a16="http://schemas.microsoft.com/office/drawing/2014/main" id="{83C27242-51A0-4254-ABDD-452704BA976B}"/>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Ionic bonding</a:t>
            </a:r>
          </a:p>
        </p:txBody>
      </p:sp>
      <p:sp>
        <p:nvSpPr>
          <p:cNvPr id="3" name="">
            <a:extLst xmlns:a="http://schemas.openxmlformats.org/drawingml/2006/main">
              <a:ext uri="{FF2B5EF4-FFF2-40B4-BE49-F238E27FC236}">
                <a16:creationId xmlns:a16="http://schemas.microsoft.com/office/drawing/2014/main" id="{03645098-AFAF-4CDB-8A19-A87D1531AFE7}"/>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06</a:t>
            </a:r>
          </a:p>
        </p:txBody>
      </p:sp>
      <p:sp>
        <p:nvSpPr>
          <p:cNvPr id="4" name="">
            <a:extLst xmlns:a="http://schemas.openxmlformats.org/drawingml/2006/main">
              <a:ext uri="{FF2B5EF4-FFF2-40B4-BE49-F238E27FC236}">
                <a16:creationId xmlns:a16="http://schemas.microsoft.com/office/drawing/2014/main" id="{F340FB41-A181-4890-8643-3F73B625486B}"/>
              </a:ext>
            </a:extLst>
          </p:cNvPr>
          <p:cNvSpPr>
            <a:spLocks xmlns:a="http://schemas.openxmlformats.org/drawingml/2006/main" noGrp="1"/>
          </p:cNvSpPr>
          <p:nvPr/>
        </p:nvSpPr>
        <p:spPr>
          <a:xfrm xmlns:a="http://schemas.openxmlformats.org/drawingml/2006/main">
            <a:off x="609600" y="2162175"/>
            <a:ext cx="381000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1  Transfer an electron</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2  Form charged ions</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3  Opposite charges attract</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ab90c0f87be476d"/>
          <a:stretch xmlns:a="http://schemas.openxmlformats.org/drawingml/2006/main"/>
        </p:blipFill>
        <p:spPr>
          <a:xfrm xmlns:a="http://schemas.openxmlformats.org/drawingml/2006/main">
            <a:off x="5024438" y="1695450"/>
            <a:ext cx="614362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88B5D32-BEDF-4A25-A02B-CFD7ED89FE42}"/>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What is the bond: the transfer, or the attraction afterwards?</a:t>
            </a:r>
          </a:p>
        </p:txBody>
      </p:sp>
    </p:spTree>
    <p:extLst>
      <p:ext uri="{BB962C8B-B14F-4D97-AF65-F5344CB8AC3E}">
        <p14:creationId xmlns:p14="http://schemas.microsoft.com/office/powerpoint/2010/main" val="1433543621"/>
      </p:ext>
    </p:extLst>
  </p:cSld>
</p:sld>
</file>

<file path=ppt/slides/slide7.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BBEF211-DA9E-45FF-9D89-626E34FF6D65}"/>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2</a:t>
            </a:r>
          </a:p>
        </p:txBody>
      </p:sp>
      <p:sp>
        <p:nvSpPr>
          <p:cNvPr id="2" name="">
            <a:extLst xmlns:a="http://schemas.openxmlformats.org/drawingml/2006/main">
              <a:ext uri="{FF2B5EF4-FFF2-40B4-BE49-F238E27FC236}">
                <a16:creationId xmlns:a16="http://schemas.microsoft.com/office/drawing/2014/main" id="{2D4C2F00-C978-46BC-AD04-81BF966164D0}"/>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Covalent bonding</a:t>
            </a:r>
          </a:p>
        </p:txBody>
      </p:sp>
      <p:sp>
        <p:nvSpPr>
          <p:cNvPr id="3" name="">
            <a:extLst xmlns:a="http://schemas.openxmlformats.org/drawingml/2006/main">
              <a:ext uri="{FF2B5EF4-FFF2-40B4-BE49-F238E27FC236}">
                <a16:creationId xmlns:a16="http://schemas.microsoft.com/office/drawing/2014/main" id="{D733F5D2-9DD5-4F53-BC22-C87B4454CA90}"/>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07</a:t>
            </a:r>
          </a:p>
        </p:txBody>
      </p:sp>
      <p:sp>
        <p:nvSpPr>
          <p:cNvPr id="4" name="">
            <a:extLst xmlns:a="http://schemas.openxmlformats.org/drawingml/2006/main">
              <a:ext uri="{FF2B5EF4-FFF2-40B4-BE49-F238E27FC236}">
                <a16:creationId xmlns:a16="http://schemas.microsoft.com/office/drawing/2014/main" id="{9767B85D-C8AF-42AE-86A8-C24F9AAFD5FA}"/>
              </a:ext>
            </a:extLst>
          </p:cNvPr>
          <p:cNvSpPr>
            <a:spLocks xmlns:a="http://schemas.openxmlformats.org/drawingml/2006/main" noGrp="1"/>
          </p:cNvSpPr>
          <p:nvPr/>
        </p:nvSpPr>
        <p:spPr>
          <a:xfrm xmlns:a="http://schemas.openxmlformats.org/drawingml/2006/main">
            <a:off x="609600" y="2095500"/>
            <a:ext cx="390525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A shared electron pair</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holds two atoms together.</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Water has two O–H bonds.</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Each bond = 2 electrons</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46ccb26d94c4d0b"/>
          <a:stretch xmlns:a="http://schemas.openxmlformats.org/drawingml/2006/main"/>
        </p:blipFill>
        <p:spPr>
          <a:xfrm xmlns:a="http://schemas.openxmlformats.org/drawingml/2006/main">
            <a:off x="5024438" y="1695450"/>
            <a:ext cx="614362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9887103-D7E3-41B3-8761-90308DC2C14F}"/>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How many shared electron pairs are in H₂O?</a:t>
            </a:r>
          </a:p>
        </p:txBody>
      </p:sp>
    </p:spTree>
    <p:extLst>
      <p:ext uri="{BB962C8B-B14F-4D97-AF65-F5344CB8AC3E}">
        <p14:creationId xmlns:p14="http://schemas.microsoft.com/office/powerpoint/2010/main" val="1665739284"/>
      </p:ext>
    </p:extLst>
  </p:cSld>
</p:sld>
</file>

<file path=ppt/slides/slide8.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92F679A-7FF5-42E0-B35F-B94F9C7E8C11}"/>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WORKSHEETS 2 &amp; 3</a:t>
            </a:r>
          </a:p>
        </p:txBody>
      </p:sp>
      <p:sp>
        <p:nvSpPr>
          <p:cNvPr id="2" name="">
            <a:extLst xmlns:a="http://schemas.openxmlformats.org/drawingml/2006/main">
              <a:ext uri="{FF2B5EF4-FFF2-40B4-BE49-F238E27FC236}">
                <a16:creationId xmlns:a16="http://schemas.microsoft.com/office/drawing/2014/main" id="{043C36AF-89AE-43BB-AEE0-7672845AFC2C}"/>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Sorting and naming the compounds</a:t>
            </a:r>
          </a:p>
        </p:txBody>
      </p:sp>
      <p:sp>
        <p:nvSpPr>
          <p:cNvPr id="3" name="">
            <a:extLst xmlns:a="http://schemas.openxmlformats.org/drawingml/2006/main">
              <a:ext uri="{FF2B5EF4-FFF2-40B4-BE49-F238E27FC236}">
                <a16:creationId xmlns:a16="http://schemas.microsoft.com/office/drawing/2014/main" id="{E26DD3D5-8563-4619-8AF7-3904007DCF3B}"/>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08</a:t>
            </a:r>
          </a:p>
        </p:txBody>
      </p:sp>
      <p:graphicFrame>
        <p:nvGraphicFramePr>
          <p:cNvPr id="9" name=""/>
          <p:cNvGraphicFramePr/>
          <p:nvPr/>
        </p:nvGraphicFramePr>
        <p:xfrm>
          <a:off xmlns:a="http://schemas.openxmlformats.org/drawingml/2006/main" x="609600" y="1809750"/>
          <a:ext xmlns:a="http://schemas.openxmlformats.org/drawingml/2006/main" cx="10972800" cy="3810000"/>
        </p:xfrm>
        <a:graphic xmlns:a="http://schemas.openxmlformats.org/drawingml/2006/main">
          <a:graphicData uri="http://schemas.openxmlformats.org/drawingml/2006/table">
            <a:tbl>
              <a:tblPr/>
              <a:tblGrid>
                <a:gridCol w="1905000"/>
                <a:gridCol w="4953000"/>
                <a:gridCol w="4114800"/>
              </a:tblGrid>
              <a:tr h="544286">
                <a:tc>
                  <a:txBody>
                    <a:bodyPr>
                      <a:noAutofit/>
                    </a:bodyPr>
                    <a:lstStyle/>
                    <a:p>
                      <a:r>
                        <a:rPr sz="1950" b="1">
                          <a:solidFill>
                            <a:srgbClr val="FFFFFF"/>
                          </a:solidFill>
                          <a:latin typeface="Arial"/>
                          <a:ea typeface="Arial"/>
                          <a:cs typeface="Arial"/>
                        </a:rPr>
                        <a:t>Formula</a:t>
                      </a:r>
                    </a:p>
                  </a:txBody>
                  <a:tcPr marL="91440" marR="91440" marT="45720" marB="45720">
                    <a:solidFill>
                      <a:srgbClr val="142D40"/>
                    </a:solidFill>
                  </a:tcPr>
                </a:tc>
                <a:tc>
                  <a:txBody>
                    <a:bodyPr>
                      <a:noAutofit/>
                    </a:bodyPr>
                    <a:lstStyle/>
                    <a:p>
                      <a:r>
                        <a:rPr sz="1950" b="1">
                          <a:solidFill>
                            <a:srgbClr val="FFFFFF"/>
                          </a:solidFill>
                          <a:latin typeface="Arial"/>
                          <a:ea typeface="Arial"/>
                          <a:cs typeface="Arial"/>
                        </a:rPr>
                        <a:t>Name</a:t>
                      </a:r>
                    </a:p>
                  </a:txBody>
                  <a:tcPr marL="91440" marR="91440" marT="45720" marB="45720">
                    <a:solidFill>
                      <a:srgbClr val="142D40"/>
                    </a:solidFill>
                  </a:tcPr>
                </a:tc>
                <a:tc>
                  <a:txBody>
                    <a:bodyPr>
                      <a:noAutofit/>
                    </a:bodyPr>
                    <a:lstStyle/>
                    <a:p>
                      <a:r>
                        <a:rPr sz="1950" b="1">
                          <a:solidFill>
                            <a:srgbClr val="FFFFFF"/>
                          </a:solidFill>
                          <a:latin typeface="Arial"/>
                          <a:ea typeface="Arial"/>
                          <a:cs typeface="Arial"/>
                        </a:rPr>
                        <a:t>Worksheet classification</a:t>
                      </a:r>
                    </a:p>
                  </a:txBody>
                  <a:tcPr marL="91440" marR="91440" marT="45720" marB="45720">
                    <a:solidFill>
                      <a:srgbClr val="142D40"/>
                    </a:solidFill>
                  </a:tcPr>
                </a:tc>
              </a:tr>
              <a:tr h="544286">
                <a:tc>
                  <a:txBody>
                    <a:bodyPr>
                      <a:noAutofit/>
                    </a:bodyPr>
                    <a:lstStyle/>
                    <a:p>
                      <a:r>
                        <a:rPr sz="1950" b="0">
                          <a:solidFill>
                            <a:srgbClr val="142D40"/>
                          </a:solidFill>
                          <a:latin typeface="Arial"/>
                          <a:ea typeface="Arial"/>
                          <a:cs typeface="Arial"/>
                        </a:rPr>
                        <a:t>KCl</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Potassium chloride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Ionic</a:t>
                      </a:r>
                    </a:p>
                  </a:txBody>
                  <a:tcPr marL="91440" marR="91440" marT="45720" marB="45720">
                    <a:solidFill>
                      <a:srgbClr val="FAF8F2"/>
                    </a:solidFill>
                  </a:tcPr>
                </a:tc>
              </a:tr>
              <a:tr h="544286">
                <a:tc>
                  <a:txBody>
                    <a:bodyPr>
                      <a:noAutofit/>
                    </a:bodyPr>
                    <a:lstStyle/>
                    <a:p>
                      <a:r>
                        <a:rPr sz="1950" b="0">
                          <a:solidFill>
                            <a:srgbClr val="142D40"/>
                          </a:solidFill>
                          <a:latin typeface="Arial"/>
                          <a:ea typeface="Arial"/>
                          <a:cs typeface="Arial"/>
                        </a:rPr>
                        <a:t>H₂O</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Water</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Covalent</a:t>
                      </a:r>
                    </a:p>
                  </a:txBody>
                  <a:tcPr marL="91440" marR="91440" marT="45720" marB="45720">
                    <a:solidFill>
                      <a:srgbClr val="FAF8F2"/>
                    </a:solidFill>
                  </a:tcPr>
                </a:tc>
              </a:tr>
              <a:tr h="544286">
                <a:tc>
                  <a:txBody>
                    <a:bodyPr>
                      <a:noAutofit/>
                    </a:bodyPr>
                    <a:lstStyle/>
                    <a:p>
                      <a:r>
                        <a:rPr sz="1950" b="0">
                          <a:solidFill>
                            <a:srgbClr val="142D40"/>
                          </a:solidFill>
                          <a:latin typeface="Arial"/>
                          <a:ea typeface="Arial"/>
                          <a:cs typeface="Arial"/>
                        </a:rPr>
                        <a:t>NO₂</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Nitrogen dioxide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Covalent</a:t>
                      </a:r>
                    </a:p>
                  </a:txBody>
                  <a:tcPr marL="91440" marR="91440" marT="45720" marB="45720">
                    <a:solidFill>
                      <a:srgbClr val="FAF8F2"/>
                    </a:solidFill>
                  </a:tcPr>
                </a:tc>
              </a:tr>
              <a:tr h="544286">
                <a:tc>
                  <a:txBody>
                    <a:bodyPr>
                      <a:noAutofit/>
                    </a:bodyPr>
                    <a:lstStyle/>
                    <a:p>
                      <a:r>
                        <a:rPr sz="1950" b="0">
                          <a:solidFill>
                            <a:srgbClr val="142D40"/>
                          </a:solidFill>
                          <a:latin typeface="Arial"/>
                          <a:ea typeface="Arial"/>
                          <a:cs typeface="Arial"/>
                        </a:rPr>
                        <a:t>FeCl₃</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Iron(III) chloride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Ionic</a:t>
                      </a:r>
                    </a:p>
                  </a:txBody>
                  <a:tcPr marL="91440" marR="91440" marT="45720" marB="45720">
                    <a:solidFill>
                      <a:srgbClr val="FAF8F2"/>
                    </a:solidFill>
                  </a:tcPr>
                </a:tc>
              </a:tr>
              <a:tr h="544286">
                <a:tc>
                  <a:txBody>
                    <a:bodyPr>
                      <a:noAutofit/>
                    </a:bodyPr>
                    <a:lstStyle/>
                    <a:p>
                      <a:r>
                        <a:rPr sz="1950" b="0">
                          <a:solidFill>
                            <a:srgbClr val="142D40"/>
                          </a:solidFill>
                          <a:latin typeface="Arial"/>
                          <a:ea typeface="Arial"/>
                          <a:cs typeface="Arial"/>
                        </a:rPr>
                        <a:t>CaCl₂</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Calcium chloride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Ionic</a:t>
                      </a:r>
                    </a:p>
                  </a:txBody>
                  <a:tcPr marL="91440" marR="91440" marT="45720" marB="45720">
                    <a:solidFill>
                      <a:srgbClr val="FAF8F2"/>
                    </a:solidFill>
                  </a:tcPr>
                </a:tc>
              </a:tr>
              <a:tr h="544286">
                <a:tc>
                  <a:txBody>
                    <a:bodyPr>
                      <a:noAutofit/>
                    </a:bodyPr>
                    <a:lstStyle/>
                    <a:p>
                      <a:r>
                        <a:rPr sz="1950" b="0">
                          <a:solidFill>
                            <a:srgbClr val="142D40"/>
                          </a:solidFill>
                          <a:latin typeface="Arial"/>
                          <a:ea typeface="Arial"/>
                          <a:cs typeface="Arial"/>
                        </a:rPr>
                        <a:t>CO</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Carbon monoxide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Covalent</a:t>
                      </a:r>
                    </a:p>
                  </a:txBody>
                  <a:tcPr marL="91440" marR="91440" marT="45720" marB="45720">
                    <a:solidFill>
                      <a:srgbClr val="FAF8F2"/>
                    </a:solidFill>
                  </a:tcPr>
                </a:tc>
              </a:tr>
            </a:tbl>
          </a:graphicData>
        </a:graphic>
      </p:graphicFrame>
      <p:sp>
        <p:nvSpPr>
          <p:cNvPr id="5" name="">
            <a:extLst xmlns:a="http://schemas.openxmlformats.org/drawingml/2006/main">
              <a:ext uri="{FF2B5EF4-FFF2-40B4-BE49-F238E27FC236}">
                <a16:creationId xmlns:a16="http://schemas.microsoft.com/office/drawing/2014/main" id="{A1C15479-1EB3-4017-B394-461ACCBF7B33}"/>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What does the III in iron(III) chloride tell you?</a:t>
            </a:r>
          </a:p>
        </p:txBody>
      </p:sp>
    </p:spTree>
    <p:extLst>
      <p:ext uri="{BB962C8B-B14F-4D97-AF65-F5344CB8AC3E}">
        <p14:creationId xmlns:p14="http://schemas.microsoft.com/office/powerpoint/2010/main" val="817241612"/>
      </p:ext>
    </p:extLst>
  </p:cSld>
</p:sld>
</file>

<file path=ppt/slides/slide9.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527BF4E-962F-47DD-9737-9CA1B787F15E}"/>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3</a:t>
            </a:r>
          </a:p>
        </p:txBody>
      </p:sp>
      <p:sp>
        <p:nvSpPr>
          <p:cNvPr id="2" name="">
            <a:extLst xmlns:a="http://schemas.openxmlformats.org/drawingml/2006/main">
              <a:ext uri="{FF2B5EF4-FFF2-40B4-BE49-F238E27FC236}">
                <a16:creationId xmlns:a16="http://schemas.microsoft.com/office/drawing/2014/main" id="{B488D17C-B758-4713-ABDB-3C6CD10DA472}"/>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A formula must balance the charges</a:t>
            </a:r>
          </a:p>
        </p:txBody>
      </p:sp>
      <p:sp>
        <p:nvSpPr>
          <p:cNvPr id="3" name="">
            <a:extLst xmlns:a="http://schemas.openxmlformats.org/drawingml/2006/main">
              <a:ext uri="{FF2B5EF4-FFF2-40B4-BE49-F238E27FC236}">
                <a16:creationId xmlns:a16="http://schemas.microsoft.com/office/drawing/2014/main" id="{5A023D24-94B0-4C68-9FCF-0EFF4BBB7151}"/>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09</a:t>
            </a:r>
          </a:p>
        </p:txBody>
      </p:sp>
      <p:sp>
        <p:nvSpPr>
          <p:cNvPr id="4" name="">
            <a:extLst xmlns:a="http://schemas.openxmlformats.org/drawingml/2006/main">
              <a:ext uri="{FF2B5EF4-FFF2-40B4-BE49-F238E27FC236}">
                <a16:creationId xmlns:a16="http://schemas.microsoft.com/office/drawing/2014/main" id="{556A5E5F-62F4-429D-B999-1540CED35F69}"/>
              </a:ext>
            </a:extLst>
          </p:cNvPr>
          <p:cNvSpPr>
            <a:spLocks xmlns:a="http://schemas.openxmlformats.org/drawingml/2006/main" noGrp="1"/>
          </p:cNvSpPr>
          <p:nvPr/>
        </p:nvSpPr>
        <p:spPr>
          <a:xfrm xmlns:a="http://schemas.openxmlformats.org/drawingml/2006/main">
            <a:off x="952500" y="2143125"/>
            <a:ext cx="10287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400" b="1">
                <a:solidFill>
                  <a:srgbClr val="142D40"/>
                </a:solidFill>
                <a:latin typeface="Arial"/>
                <a:ea typeface="Arial"/>
                <a:cs typeface="Arial"/>
              </a:defRPr>
            </a:pPr>
            <a:r>
              <a:rPr sz="5400" b="1">
                <a:solidFill>
                  <a:srgbClr val="142D40"/>
                </a:solidFill>
                <a:latin typeface="Arial"/>
                <a:ea typeface="Arial"/>
                <a:cs typeface="Arial"/>
              </a:rPr>
              <a:t>Ca²⁺       Cl⁻       Cl⁻</a:t>
            </a:r>
          </a:p>
        </p:txBody>
      </p:sp>
      <p:sp>
        <p:nvSpPr>
          <p:cNvPr id="5" name="">
            <a:extLst xmlns:a="http://schemas.openxmlformats.org/drawingml/2006/main">
              <a:ext uri="{FF2B5EF4-FFF2-40B4-BE49-F238E27FC236}">
                <a16:creationId xmlns:a16="http://schemas.microsoft.com/office/drawing/2014/main" id="{2C49E70B-EB23-4ABA-841B-742877DC6FFC}"/>
              </a:ext>
            </a:extLst>
          </p:cNvPr>
          <p:cNvSpPr>
            <a:spLocks xmlns:a="http://schemas.openxmlformats.org/drawingml/2006/main" noGrp="1"/>
          </p:cNvSpPr>
          <p:nvPr/>
        </p:nvSpPr>
        <p:spPr>
          <a:xfrm xmlns:a="http://schemas.openxmlformats.org/drawingml/2006/main">
            <a:off x="952500" y="3476625"/>
            <a:ext cx="1028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0">
                <a:solidFill>
                  <a:srgbClr val="465A64"/>
                </a:solidFill>
                <a:latin typeface="Arial"/>
                <a:ea typeface="Arial"/>
                <a:cs typeface="Arial"/>
              </a:defRPr>
            </a:pPr>
            <a:r>
              <a:rPr sz="3525" b="0">
                <a:solidFill>
                  <a:srgbClr val="465A64"/>
                </a:solidFill>
                <a:latin typeface="Arial"/>
                <a:ea typeface="Arial"/>
                <a:cs typeface="Arial"/>
              </a:rPr>
              <a:t>(+2) + (−1) + (−1) = 0</a:t>
            </a:r>
          </a:p>
        </p:txBody>
      </p:sp>
      <p:sp>
        <p:nvSpPr>
          <p:cNvPr id="6" name="">
            <a:extLst xmlns:a="http://schemas.openxmlformats.org/drawingml/2006/main">
              <a:ext uri="{FF2B5EF4-FFF2-40B4-BE49-F238E27FC236}">
                <a16:creationId xmlns:a16="http://schemas.microsoft.com/office/drawing/2014/main" id="{66A2B380-A993-4709-B5E9-D41C443A3742}"/>
              </a:ext>
            </a:extLst>
          </p:cNvPr>
          <p:cNvSpPr>
            <a:spLocks xmlns:a="http://schemas.openxmlformats.org/drawingml/2006/main" noGrp="1"/>
          </p:cNvSpPr>
          <p:nvPr/>
        </p:nvSpPr>
        <p:spPr>
          <a:xfrm xmlns:a="http://schemas.openxmlformats.org/drawingml/2006/main">
            <a:off x="952500" y="4476750"/>
            <a:ext cx="10287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850" b="1">
                <a:solidFill>
                  <a:srgbClr val="BC4C23"/>
                </a:solidFill>
                <a:latin typeface="Arial"/>
                <a:ea typeface="Arial"/>
                <a:cs typeface="Arial"/>
              </a:defRPr>
            </a:pPr>
            <a:r>
              <a:rPr sz="5850" b="1">
                <a:solidFill>
                  <a:srgbClr val="BC4C23"/>
                </a:solidFill>
                <a:latin typeface="Arial"/>
                <a:ea typeface="Arial"/>
                <a:cs typeface="Arial"/>
              </a:rPr>
              <a:t>CaCl₂</a:t>
            </a:r>
          </a:p>
        </p:txBody>
      </p:sp>
      <p:sp>
        <p:nvSpPr>
          <p:cNvPr id="7" name="">
            <a:extLst xmlns:a="http://schemas.openxmlformats.org/drawingml/2006/main">
              <a:ext uri="{FF2B5EF4-FFF2-40B4-BE49-F238E27FC236}">
                <a16:creationId xmlns:a16="http://schemas.microsoft.com/office/drawing/2014/main" id="{F80E3E9F-736A-4E28-9C7A-7FB5D99B52AB}"/>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Your turn: what formula balances Mg²⁺ and Cl⁻?</a:t>
            </a:r>
          </a:p>
        </p:txBody>
      </p:sp>
    </p:spTree>
    <p:extLst>
      <p:ext uri="{BB962C8B-B14F-4D97-AF65-F5344CB8AC3E}">
        <p14:creationId xmlns:p14="http://schemas.microsoft.com/office/powerpoint/2010/main" val="666617320"/>
      </p:ext>
    </p:extLst>
  </p:cSld>
</p:sld>
</file>

<file path=ppt/slides/slide10.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92C10AD-8C2F-492C-A927-93A4092DB598}"/>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5</a:t>
            </a:r>
          </a:p>
        </p:txBody>
      </p:sp>
      <p:sp>
        <p:nvSpPr>
          <p:cNvPr id="2" name="">
            <a:extLst xmlns:a="http://schemas.openxmlformats.org/drawingml/2006/main">
              <a:ext uri="{FF2B5EF4-FFF2-40B4-BE49-F238E27FC236}">
                <a16:creationId xmlns:a16="http://schemas.microsoft.com/office/drawing/2014/main" id="{209CD551-46DB-4C66-B4BF-F7F1E005EE57}"/>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Structure explains properties</a:t>
            </a:r>
          </a:p>
        </p:txBody>
      </p:sp>
      <p:sp>
        <p:nvSpPr>
          <p:cNvPr id="3" name="">
            <a:extLst xmlns:a="http://schemas.openxmlformats.org/drawingml/2006/main">
              <a:ext uri="{FF2B5EF4-FFF2-40B4-BE49-F238E27FC236}">
                <a16:creationId xmlns:a16="http://schemas.microsoft.com/office/drawing/2014/main" id="{24AA43FB-BCCC-40E5-B1E4-FDCCC6C3E3D6}"/>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10</a:t>
            </a:r>
          </a:p>
        </p:txBody>
      </p:sp>
      <p:graphicFrame>
        <p:nvGraphicFramePr>
          <p:cNvPr id="10" name=""/>
          <p:cNvGraphicFramePr/>
          <p:nvPr/>
        </p:nvGraphicFramePr>
        <p:xfrm>
          <a:off xmlns:a="http://schemas.openxmlformats.org/drawingml/2006/main" x="609600" y="1924050"/>
          <a:ext xmlns:a="http://schemas.openxmlformats.org/drawingml/2006/main" cx="10972800" cy="3276600"/>
        </p:xfrm>
        <a:graphic xmlns:a="http://schemas.openxmlformats.org/drawingml/2006/main">
          <a:graphicData uri="http://schemas.openxmlformats.org/drawingml/2006/table">
            <a:tbl>
              <a:tblPr/>
              <a:tblGrid>
                <a:gridCol w="2571750"/>
                <a:gridCol w="3762375"/>
                <a:gridCol w="4638675"/>
              </a:tblGrid>
              <a:tr h="655320">
                <a:tc>
                  <a:txBody>
                    <a:bodyPr>
                      <a:noAutofit/>
                    </a:bodyPr>
                    <a:lstStyle/>
                    <a:p>
                      <a:r>
                        <a:rPr sz="2025" b="1">
                          <a:solidFill>
                            <a:srgbClr val="FFFFFF"/>
                          </a:solidFill>
                          <a:latin typeface="Arial"/>
                          <a:ea typeface="Arial"/>
                          <a:cs typeface="Arial"/>
                        </a:rPr>
                        <a:t>Property</a:t>
                      </a:r>
                    </a:p>
                  </a:txBody>
                  <a:tcPr marL="91440" marR="91440" marT="45720" marB="45720">
                    <a:solidFill>
                      <a:srgbClr val="142D40"/>
                    </a:solidFill>
                  </a:tcPr>
                </a:tc>
                <a:tc>
                  <a:txBody>
                    <a:bodyPr>
                      <a:noAutofit/>
                    </a:bodyPr>
                    <a:lstStyle/>
                    <a:p>
                      <a:r>
                        <a:rPr sz="2025" b="1">
                          <a:solidFill>
                            <a:srgbClr val="FFFFFF"/>
                          </a:solidFill>
                          <a:latin typeface="Arial"/>
                          <a:ea typeface="Arial"/>
                          <a:cs typeface="Arial"/>
                        </a:rPr>
                        <a:t>Ionic substance</a:t>
                      </a:r>
                    </a:p>
                  </a:txBody>
                  <a:tcPr marL="91440" marR="91440" marT="45720" marB="45720">
                    <a:solidFill>
                      <a:srgbClr val="142D40"/>
                    </a:solidFill>
                  </a:tcPr>
                </a:tc>
                <a:tc>
                  <a:txBody>
                    <a:bodyPr>
                      <a:noAutofit/>
                    </a:bodyPr>
                    <a:lstStyle/>
                    <a:p>
                      <a:r>
                        <a:rPr sz="2025" b="1">
                          <a:solidFill>
                            <a:srgbClr val="FFFFFF"/>
                          </a:solidFill>
                          <a:latin typeface="Arial"/>
                          <a:ea typeface="Arial"/>
                          <a:cs typeface="Arial"/>
                        </a:rPr>
                        <a:t>Simple molecular substance</a:t>
                      </a:r>
                    </a:p>
                  </a:txBody>
                  <a:tcPr marL="91440" marR="91440" marT="45720" marB="45720">
                    <a:solidFill>
                      <a:srgbClr val="142D40"/>
                    </a:solidFill>
                  </a:tcPr>
                </a:tc>
              </a:tr>
              <a:tr h="655320">
                <a:tc>
                  <a:txBody>
                    <a:bodyPr>
                      <a:noAutofit/>
                    </a:bodyPr>
                    <a:lstStyle/>
                    <a:p>
                      <a:r>
                        <a:rPr sz="2025" b="0">
                          <a:solidFill>
                            <a:srgbClr val="142D40"/>
                          </a:solidFill>
                          <a:latin typeface="Arial"/>
                          <a:ea typeface="Arial"/>
                          <a:cs typeface="Arial"/>
                        </a:rPr>
                        <a:t>Particles</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Ions in a lattice</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Separate molecules</a:t>
                      </a:r>
                    </a:p>
                  </a:txBody>
                  <a:tcPr marL="91440" marR="91440" marT="45720" marB="45720">
                    <a:solidFill>
                      <a:srgbClr val="FAF8F2"/>
                    </a:solidFill>
                  </a:tcPr>
                </a:tc>
              </a:tr>
              <a:tr h="655320">
                <a:tc>
                  <a:txBody>
                    <a:bodyPr>
                      <a:noAutofit/>
                    </a:bodyPr>
                    <a:lstStyle/>
                    <a:p>
                      <a:r>
                        <a:rPr sz="2025" b="0">
                          <a:solidFill>
                            <a:srgbClr val="142D40"/>
                          </a:solidFill>
                          <a:latin typeface="Arial"/>
                          <a:ea typeface="Arial"/>
                          <a:cs typeface="Arial"/>
                        </a:rPr>
                        <a:t>Melting point</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Usually high</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Often low</a:t>
                      </a:r>
                    </a:p>
                  </a:txBody>
                  <a:tcPr marL="91440" marR="91440" marT="45720" marB="45720">
                    <a:solidFill>
                      <a:srgbClr val="FAF8F2"/>
                    </a:solidFill>
                  </a:tcPr>
                </a:tc>
              </a:tr>
              <a:tr h="655320">
                <a:tc>
                  <a:txBody>
                    <a:bodyPr>
                      <a:noAutofit/>
                    </a:bodyPr>
                    <a:lstStyle/>
                    <a:p>
                      <a:r>
                        <a:rPr sz="2025" b="0">
                          <a:solidFill>
                            <a:srgbClr val="142D40"/>
                          </a:solidFill>
                          <a:latin typeface="Arial"/>
                          <a:ea typeface="Arial"/>
                          <a:cs typeface="Arial"/>
                        </a:rPr>
                        <a:t>In water</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Many dissolve</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Varies with substance</a:t>
                      </a:r>
                    </a:p>
                  </a:txBody>
                  <a:tcPr marL="91440" marR="91440" marT="45720" marB="45720">
                    <a:solidFill>
                      <a:srgbClr val="FAF8F2"/>
                    </a:solidFill>
                  </a:tcPr>
                </a:tc>
              </a:tr>
              <a:tr h="655320">
                <a:tc>
                  <a:txBody>
                    <a:bodyPr>
                      <a:noAutofit/>
                    </a:bodyPr>
                    <a:lstStyle/>
                    <a:p>
                      <a:r>
                        <a:rPr sz="2025" b="0">
                          <a:solidFill>
                            <a:srgbClr val="142D40"/>
                          </a:solidFill>
                          <a:latin typeface="Arial"/>
                          <a:ea typeface="Arial"/>
                          <a:cs typeface="Arial"/>
                        </a:rPr>
                        <a:t>Conductivity</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When ions can move</a:t>
                      </a:r>
                    </a:p>
                  </a:txBody>
                  <a:tcPr marL="91440" marR="91440" marT="45720" marB="45720">
                    <a:solidFill>
                      <a:srgbClr val="FAF8F2"/>
                    </a:solidFill>
                  </a:tcPr>
                </a:tc>
                <a:tc>
                  <a:txBody>
                    <a:bodyPr>
                      <a:noAutofit/>
                    </a:bodyPr>
                    <a:lstStyle/>
                    <a:p>
                      <a:r>
                        <a:rPr sz="2025" b="0">
                          <a:solidFill>
                            <a:srgbClr val="142D40"/>
                          </a:solidFill>
                          <a:latin typeface="Arial"/>
                          <a:ea typeface="Arial"/>
                          <a:cs typeface="Arial"/>
                        </a:rPr>
                        <a:t>Usually poor</a:t>
                      </a:r>
                    </a:p>
                  </a:txBody>
                  <a:tcPr marL="91440" marR="91440" marT="45720" marB="45720">
                    <a:solidFill>
                      <a:srgbClr val="FAF8F2"/>
                    </a:solidFill>
                  </a:tcPr>
                </a:tc>
              </a:tr>
            </a:tbl>
          </a:graphicData>
        </a:graphic>
      </p:graphicFrame>
      <p:sp>
        <p:nvSpPr>
          <p:cNvPr id="5" name="">
            <a:extLst xmlns:a="http://schemas.openxmlformats.org/drawingml/2006/main">
              <a:ext uri="{FF2B5EF4-FFF2-40B4-BE49-F238E27FC236}">
                <a16:creationId xmlns:a16="http://schemas.microsoft.com/office/drawing/2014/main" id="{08F9B6D6-2D15-4BA9-8517-8203D324FDA0}"/>
              </a:ext>
            </a:extLst>
          </p:cNvPr>
          <p:cNvSpPr>
            <a:spLocks xmlns:a="http://schemas.openxmlformats.org/drawingml/2006/main" noGrp="1"/>
          </p:cNvSpPr>
          <p:nvPr/>
        </p:nvSpPr>
        <p:spPr>
          <a:xfrm xmlns:a="http://schemas.openxmlformats.org/drawingml/2006/main">
            <a:off x="609600" y="5324475"/>
            <a:ext cx="10620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65A64"/>
                </a:solidFill>
                <a:latin typeface="Arial"/>
                <a:ea typeface="Arial"/>
                <a:cs typeface="Arial"/>
              </a:defRPr>
            </a:pPr>
            <a:r>
              <a:rPr sz="1875" b="0">
                <a:solidFill>
                  <a:srgbClr val="465A64"/>
                </a:solidFill>
                <a:latin typeface="Arial"/>
                <a:ea typeface="Arial"/>
                <a:cs typeface="Arial"/>
              </a:rPr>
              <a:t>The worksheet’s covalent column is a simplified pattern.</a:t>
            </a:r>
          </a:p>
        </p:txBody>
      </p:sp>
      <p:sp>
        <p:nvSpPr>
          <p:cNvPr id="6" name="">
            <a:extLst xmlns:a="http://schemas.openxmlformats.org/drawingml/2006/main">
              <a:ext uri="{FF2B5EF4-FFF2-40B4-BE49-F238E27FC236}">
                <a16:creationId xmlns:a16="http://schemas.microsoft.com/office/drawing/2014/main" id="{33086A23-5441-416E-8361-759B1C864561}"/>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Why can molten salt conduct, but solid salt cannot?</a:t>
            </a:r>
          </a:p>
        </p:txBody>
      </p:sp>
    </p:spTree>
    <p:extLst>
      <p:ext uri="{BB962C8B-B14F-4D97-AF65-F5344CB8AC3E}">
        <p14:creationId xmlns:p14="http://schemas.microsoft.com/office/powerpoint/2010/main" val="1112901290"/>
      </p:ext>
    </p:extLst>
  </p:cSld>
</p:sld>
</file>

<file path=ppt/slides/slide11.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0EC2D23-DA72-4BAF-A3B4-26EEC83991BE}"/>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5</a:t>
            </a:r>
          </a:p>
        </p:txBody>
      </p:sp>
      <p:sp>
        <p:nvSpPr>
          <p:cNvPr id="2" name="">
            <a:extLst xmlns:a="http://schemas.openxmlformats.org/drawingml/2006/main">
              <a:ext uri="{FF2B5EF4-FFF2-40B4-BE49-F238E27FC236}">
                <a16:creationId xmlns:a16="http://schemas.microsoft.com/office/drawing/2014/main" id="{BC32E848-FE66-4D4D-804D-790B56521F3F}"/>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Properties explain uses</a:t>
            </a:r>
          </a:p>
        </p:txBody>
      </p:sp>
      <p:sp>
        <p:nvSpPr>
          <p:cNvPr id="3" name="">
            <a:extLst xmlns:a="http://schemas.openxmlformats.org/drawingml/2006/main">
              <a:ext uri="{FF2B5EF4-FFF2-40B4-BE49-F238E27FC236}">
                <a16:creationId xmlns:a16="http://schemas.microsoft.com/office/drawing/2014/main" id="{C7C78FCC-94ED-47FF-9869-EED763FED9F6}"/>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11</a:t>
            </a:r>
          </a:p>
        </p:txBody>
      </p:sp>
      <p:sp>
        <p:nvSpPr>
          <p:cNvPr id="4" name="">
            <a:extLst xmlns:a="http://schemas.openxmlformats.org/drawingml/2006/main">
              <a:ext uri="{FF2B5EF4-FFF2-40B4-BE49-F238E27FC236}">
                <a16:creationId xmlns:a16="http://schemas.microsoft.com/office/drawing/2014/main" id="{0A480685-6065-4B37-8395-F834D6EA69FB}"/>
              </a:ext>
            </a:extLst>
          </p:cNvPr>
          <p:cNvSpPr>
            <a:spLocks xmlns:a="http://schemas.openxmlformats.org/drawingml/2006/main" noGrp="1"/>
          </p:cNvSpPr>
          <p:nvPr/>
        </p:nvSpPr>
        <p:spPr>
          <a:xfrm xmlns:a="http://schemas.openxmlformats.org/drawingml/2006/main">
            <a:off x="609600" y="2095500"/>
            <a:ext cx="5000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BC4C23"/>
                </a:solidFill>
                <a:latin typeface="Arial"/>
                <a:ea typeface="Arial"/>
                <a:cs typeface="Arial"/>
              </a:defRPr>
            </a:pPr>
            <a:r>
              <a:rPr sz="2700" b="1">
                <a:solidFill>
                  <a:srgbClr val="BC4C23"/>
                </a:solidFill>
                <a:latin typeface="Arial"/>
                <a:ea typeface="Arial"/>
                <a:cs typeface="Arial"/>
              </a:rPr>
              <a:t>Battery electrolyte</a:t>
            </a:r>
          </a:p>
        </p:txBody>
      </p:sp>
      <p:sp>
        <p:nvSpPr>
          <p:cNvPr id="5" name="">
            <a:extLst xmlns:a="http://schemas.openxmlformats.org/drawingml/2006/main">
              <a:ext uri="{FF2B5EF4-FFF2-40B4-BE49-F238E27FC236}">
                <a16:creationId xmlns:a16="http://schemas.microsoft.com/office/drawing/2014/main" id="{4164F6D4-D9C6-4F3E-957B-50E284E18C94}"/>
              </a:ext>
            </a:extLst>
          </p:cNvPr>
          <p:cNvSpPr>
            <a:spLocks xmlns:a="http://schemas.openxmlformats.org/drawingml/2006/main" noGrp="1"/>
          </p:cNvSpPr>
          <p:nvPr/>
        </p:nvSpPr>
        <p:spPr>
          <a:xfrm xmlns:a="http://schemas.openxmlformats.org/drawingml/2006/main">
            <a:off x="609600" y="2952750"/>
            <a:ext cx="5000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42D40"/>
                </a:solidFill>
                <a:latin typeface="Arial"/>
                <a:ea typeface="Arial"/>
                <a:cs typeface="Arial"/>
              </a:defRPr>
            </a:pPr>
            <a:r>
              <a:rPr sz="2550" b="0">
                <a:solidFill>
                  <a:srgbClr val="142D40"/>
                </a:solidFill>
                <a:latin typeface="Arial"/>
                <a:ea typeface="Arial"/>
                <a:cs typeface="Arial"/>
              </a:rPr>
              <a:t>Mobile ions carry charge</a:t>
            </a:r>
          </a:p>
          <a:p xmlns:a="http://schemas.openxmlformats.org/drawingml/2006/main">
            <a:pPr>
              <a:defRPr sz="2550" b="0">
                <a:solidFill>
                  <a:srgbClr val="142D40"/>
                </a:solidFill>
                <a:latin typeface="Arial"/>
                <a:ea typeface="Arial"/>
                <a:cs typeface="Arial"/>
              </a:defRPr>
            </a:pPr>
            <a:r>
              <a:rPr sz="2550" b="0">
                <a:solidFill>
                  <a:srgbClr val="142D40"/>
                </a:solidFill>
                <a:latin typeface="Arial"/>
                <a:ea typeface="Arial"/>
                <a:cs typeface="Arial"/>
              </a:rPr>
              <a:t>through the electrolyte.</a:t>
            </a:r>
          </a:p>
        </p:txBody>
      </p:sp>
      <p:sp>
        <p:nvSpPr>
          <p:cNvPr id="6" name="">
            <a:extLst xmlns:a="http://schemas.openxmlformats.org/drawingml/2006/main">
              <a:ext uri="{FF2B5EF4-FFF2-40B4-BE49-F238E27FC236}">
                <a16:creationId xmlns:a16="http://schemas.microsoft.com/office/drawing/2014/main" id="{54DE5115-075A-49C2-8675-CF8C39CF974E}"/>
              </a:ext>
            </a:extLst>
          </p:cNvPr>
          <p:cNvSpPr>
            <a:spLocks xmlns:a="http://schemas.openxmlformats.org/drawingml/2006/main" noGrp="1"/>
          </p:cNvSpPr>
          <p:nvPr/>
        </p:nvSpPr>
        <p:spPr>
          <a:xfrm xmlns:a="http://schemas.openxmlformats.org/drawingml/2006/main">
            <a:off x="6543675" y="2095500"/>
            <a:ext cx="5000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BC4C23"/>
                </a:solidFill>
                <a:latin typeface="Arial"/>
                <a:ea typeface="Arial"/>
                <a:cs typeface="Arial"/>
              </a:defRPr>
            </a:pPr>
            <a:r>
              <a:rPr sz="2700" b="1">
                <a:solidFill>
                  <a:srgbClr val="BC4C23"/>
                </a:solidFill>
                <a:latin typeface="Arial"/>
                <a:ea typeface="Arial"/>
                <a:cs typeface="Arial"/>
              </a:rPr>
              <a:t>Wire coating</a:t>
            </a:r>
          </a:p>
        </p:txBody>
      </p:sp>
      <p:sp>
        <p:nvSpPr>
          <p:cNvPr id="7" name="">
            <a:extLst xmlns:a="http://schemas.openxmlformats.org/drawingml/2006/main">
              <a:ext uri="{FF2B5EF4-FFF2-40B4-BE49-F238E27FC236}">
                <a16:creationId xmlns:a16="http://schemas.microsoft.com/office/drawing/2014/main" id="{1D71E701-2272-4A78-9865-F1ABAE116709}"/>
              </a:ext>
            </a:extLst>
          </p:cNvPr>
          <p:cNvSpPr>
            <a:spLocks xmlns:a="http://schemas.openxmlformats.org/drawingml/2006/main" noGrp="1"/>
          </p:cNvSpPr>
          <p:nvPr/>
        </p:nvSpPr>
        <p:spPr>
          <a:xfrm xmlns:a="http://schemas.openxmlformats.org/drawingml/2006/main">
            <a:off x="6543675" y="2952750"/>
            <a:ext cx="500062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42D40"/>
                </a:solidFill>
                <a:latin typeface="Arial"/>
                <a:ea typeface="Arial"/>
                <a:cs typeface="Arial"/>
              </a:defRPr>
            </a:pPr>
            <a:r>
              <a:rPr sz="2550" b="0">
                <a:solidFill>
                  <a:srgbClr val="142D40"/>
                </a:solidFill>
                <a:latin typeface="Arial"/>
                <a:ea typeface="Arial"/>
                <a:cs typeface="Arial"/>
              </a:rPr>
              <a:t>Insulating plastic has very few</a:t>
            </a:r>
          </a:p>
          <a:p xmlns:a="http://schemas.openxmlformats.org/drawingml/2006/main">
            <a:pPr>
              <a:defRPr sz="2550" b="0">
                <a:solidFill>
                  <a:srgbClr val="142D40"/>
                </a:solidFill>
                <a:latin typeface="Arial"/>
                <a:ea typeface="Arial"/>
                <a:cs typeface="Arial"/>
              </a:defRPr>
            </a:pPr>
            <a:r>
              <a:rPr sz="2550" b="0">
                <a:solidFill>
                  <a:srgbClr val="142D40"/>
                </a:solidFill>
                <a:latin typeface="Arial"/>
                <a:ea typeface="Arial"/>
                <a:cs typeface="Arial"/>
              </a:rPr>
              <a:t>mobile charge carriers, so it</a:t>
            </a:r>
          </a:p>
          <a:p xmlns:a="http://schemas.openxmlformats.org/drawingml/2006/main">
            <a:pPr>
              <a:defRPr sz="2550" b="0">
                <a:solidFill>
                  <a:srgbClr val="142D40"/>
                </a:solidFill>
                <a:latin typeface="Arial"/>
                <a:ea typeface="Arial"/>
                <a:cs typeface="Arial"/>
              </a:defRPr>
            </a:pPr>
            <a:r>
              <a:rPr sz="2550" b="0">
                <a:solidFill>
                  <a:srgbClr val="142D40"/>
                </a:solidFill>
                <a:latin typeface="Arial"/>
                <a:ea typeface="Arial"/>
                <a:cs typeface="Arial"/>
              </a:rPr>
              <a:t>resists electric current.</a:t>
            </a:r>
          </a:p>
        </p:txBody>
      </p:sp>
      <p:sp>
        <p:nvSpPr>
          <p:cNvPr id="8" name="">
            <a:extLst xmlns:a="http://schemas.openxmlformats.org/drawingml/2006/main">
              <a:ext uri="{FF2B5EF4-FFF2-40B4-BE49-F238E27FC236}">
                <a16:creationId xmlns:a16="http://schemas.microsoft.com/office/drawing/2014/main" id="{26F0D4CF-E435-4877-AF5C-858001093F0C}"/>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Finish: “Plastic suits wire coatings because…”</a:t>
            </a:r>
          </a:p>
        </p:txBody>
      </p:sp>
    </p:spTree>
    <p:extLst>
      <p:ext uri="{BB962C8B-B14F-4D97-AF65-F5344CB8AC3E}">
        <p14:creationId xmlns:p14="http://schemas.microsoft.com/office/powerpoint/2010/main" val="244811478"/>
      </p:ext>
    </p:extLst>
  </p:cSld>
</p:sld>
</file>

<file path=ppt/slides/slide12.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0A08B45-A839-42B3-BF7B-CC64B9D15534}"/>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4</a:t>
            </a:r>
          </a:p>
        </p:txBody>
      </p:sp>
      <p:sp>
        <p:nvSpPr>
          <p:cNvPr id="2" name="">
            <a:extLst xmlns:a="http://schemas.openxmlformats.org/drawingml/2006/main">
              <a:ext uri="{FF2B5EF4-FFF2-40B4-BE49-F238E27FC236}">
                <a16:creationId xmlns:a16="http://schemas.microsoft.com/office/drawing/2014/main" id="{AB3B0929-308C-49A1-9179-516B6127DB63}"/>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A fair flame test</a:t>
            </a:r>
          </a:p>
        </p:txBody>
      </p:sp>
      <p:sp>
        <p:nvSpPr>
          <p:cNvPr id="3" name="">
            <a:extLst xmlns:a="http://schemas.openxmlformats.org/drawingml/2006/main">
              <a:ext uri="{FF2B5EF4-FFF2-40B4-BE49-F238E27FC236}">
                <a16:creationId xmlns:a16="http://schemas.microsoft.com/office/drawing/2014/main" id="{54988A6A-2F4E-40DC-ADD5-84CA5554554B}"/>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12</a:t>
            </a:r>
          </a:p>
        </p:txBody>
      </p:sp>
      <p:graphicFrame>
        <p:nvGraphicFramePr>
          <p:cNvPr id="10" name=""/>
          <p:cNvGraphicFramePr/>
          <p:nvPr/>
        </p:nvGraphicFramePr>
        <p:xfrm>
          <a:off xmlns:a="http://schemas.openxmlformats.org/drawingml/2006/main" x="609600" y="1838325"/>
          <a:ext xmlns:a="http://schemas.openxmlformats.org/drawingml/2006/main" cx="10972800" cy="3267075"/>
        </p:xfrm>
        <a:graphic xmlns:a="http://schemas.openxmlformats.org/drawingml/2006/main">
          <a:graphicData uri="http://schemas.openxmlformats.org/drawingml/2006/table">
            <a:tbl>
              <a:tblPr/>
              <a:tblGrid>
                <a:gridCol w="3714750"/>
                <a:gridCol w="7258050"/>
              </a:tblGrid>
              <a:tr h="544513">
                <a:tc>
                  <a:txBody>
                    <a:bodyPr>
                      <a:noAutofit/>
                    </a:bodyPr>
                    <a:lstStyle/>
                    <a:p>
                      <a:r>
                        <a:rPr sz="1950" b="1">
                          <a:solidFill>
                            <a:srgbClr val="FFFFFF"/>
                          </a:solidFill>
                          <a:latin typeface="Arial"/>
                          <a:ea typeface="Arial"/>
                          <a:cs typeface="Arial"/>
                        </a:rPr>
                        <a:t>Question</a:t>
                      </a:r>
                    </a:p>
                  </a:txBody>
                  <a:tcPr marL="91440" marR="91440" marT="45720" marB="45720">
                    <a:solidFill>
                      <a:srgbClr val="142D40"/>
                    </a:solidFill>
                  </a:tcPr>
                </a:tc>
                <a:tc>
                  <a:txBody>
                    <a:bodyPr>
                      <a:noAutofit/>
                    </a:bodyPr>
                    <a:lstStyle/>
                    <a:p>
                      <a:r>
                        <a:rPr sz="1950" b="1">
                          <a:solidFill>
                            <a:srgbClr val="FFFFFF"/>
                          </a:solidFill>
                          <a:latin typeface="Arial"/>
                          <a:ea typeface="Arial"/>
                          <a:cs typeface="Arial"/>
                        </a:rPr>
                        <a:t>A useful answer</a:t>
                      </a:r>
                    </a:p>
                  </a:txBody>
                  <a:tcPr marL="91440" marR="91440" marT="45720" marB="45720">
                    <a:solidFill>
                      <a:srgbClr val="142D40"/>
                    </a:solidFill>
                  </a:tcPr>
                </a:tc>
              </a:tr>
              <a:tr h="544513">
                <a:tc>
                  <a:txBody>
                    <a:bodyPr>
                      <a:noAutofit/>
                    </a:bodyPr>
                    <a:lstStyle/>
                    <a:p>
                      <a:r>
                        <a:rPr sz="1950" b="0">
                          <a:solidFill>
                            <a:srgbClr val="142D40"/>
                          </a:solidFill>
                          <a:latin typeface="Arial"/>
                          <a:ea typeface="Arial"/>
                          <a:cs typeface="Arial"/>
                        </a:rPr>
                        <a:t>What changes?</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The metal salt tested</a:t>
                      </a:r>
                    </a:p>
                  </a:txBody>
                  <a:tcPr marL="91440" marR="91440" marT="45720" marB="45720">
                    <a:solidFill>
                      <a:srgbClr val="FAF8F2"/>
                    </a:solidFill>
                  </a:tcPr>
                </a:tc>
              </a:tr>
              <a:tr h="544513">
                <a:tc>
                  <a:txBody>
                    <a:bodyPr>
                      <a:noAutofit/>
                    </a:bodyPr>
                    <a:lstStyle/>
                    <a:p>
                      <a:r>
                        <a:rPr sz="1950" b="0">
                          <a:solidFill>
                            <a:srgbClr val="142D40"/>
                          </a:solidFill>
                          <a:latin typeface="Arial"/>
                          <a:ea typeface="Arial"/>
                          <a:cs typeface="Arial"/>
                        </a:rPr>
                        <a:t>What is observed?</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The flame colour</a:t>
                      </a:r>
                    </a:p>
                  </a:txBody>
                  <a:tcPr marL="91440" marR="91440" marT="45720" marB="45720">
                    <a:solidFill>
                      <a:srgbClr val="FAF8F2"/>
                    </a:solidFill>
                  </a:tcPr>
                </a:tc>
              </a:tr>
              <a:tr h="544513">
                <a:tc>
                  <a:txBody>
                    <a:bodyPr>
                      <a:noAutofit/>
                    </a:bodyPr>
                    <a:lstStyle/>
                    <a:p>
                      <a:r>
                        <a:rPr sz="1950" b="0">
                          <a:solidFill>
                            <a:srgbClr val="142D40"/>
                          </a:solidFill>
                          <a:latin typeface="Arial"/>
                          <a:ea typeface="Arial"/>
                          <a:cs typeface="Arial"/>
                        </a:rPr>
                        <a:t>What stays the same?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Sample amount and flame conditions</a:t>
                      </a:r>
                    </a:p>
                  </a:txBody>
                  <a:tcPr marL="91440" marR="91440" marT="45720" marB="45720">
                    <a:solidFill>
                      <a:srgbClr val="FAF8F2"/>
                    </a:solidFill>
                  </a:tcPr>
                </a:tc>
              </a:tr>
              <a:tr h="544513">
                <a:tc>
                  <a:txBody>
                    <a:bodyPr>
                      <a:noAutofit/>
                    </a:bodyPr>
                    <a:lstStyle/>
                    <a:p>
                      <a:r>
                        <a:rPr sz="1950" b="0">
                          <a:solidFill>
                            <a:srgbClr val="142D40"/>
                          </a:solidFill>
                          <a:latin typeface="Arial"/>
                          <a:ea typeface="Arial"/>
                          <a:cs typeface="Arial"/>
                        </a:rPr>
                        <a:t>More valid?</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Prevent contamination between samples</a:t>
                      </a:r>
                    </a:p>
                  </a:txBody>
                  <a:tcPr marL="91440" marR="91440" marT="45720" marB="45720">
                    <a:solidFill>
                      <a:srgbClr val="FAF8F2"/>
                    </a:solidFill>
                  </a:tcPr>
                </a:tc>
              </a:tr>
              <a:tr h="544513">
                <a:tc>
                  <a:txBody>
                    <a:bodyPr>
                      <a:noAutofit/>
                    </a:bodyPr>
                    <a:lstStyle/>
                    <a:p>
                      <a:r>
                        <a:rPr sz="1950" b="0">
                          <a:solidFill>
                            <a:srgbClr val="142D40"/>
                          </a:solidFill>
                          <a:latin typeface="Arial"/>
                          <a:ea typeface="Arial"/>
                          <a:cs typeface="Arial"/>
                        </a:rPr>
                        <a:t>More reliable?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Repeat and check for consistent colours</a:t>
                      </a:r>
                    </a:p>
                  </a:txBody>
                  <a:tcPr marL="91440" marR="91440" marT="45720" marB="45720">
                    <a:solidFill>
                      <a:srgbClr val="FAF8F2"/>
                    </a:solidFill>
                  </a:tcPr>
                </a:tc>
              </a:tr>
            </a:tbl>
          </a:graphicData>
        </a:graphic>
      </p:graphicFrame>
      <p:sp>
        <p:nvSpPr>
          <p:cNvPr id="5" name="">
            <a:extLst xmlns:a="http://schemas.openxmlformats.org/drawingml/2006/main">
              <a:ext uri="{FF2B5EF4-FFF2-40B4-BE49-F238E27FC236}">
                <a16:creationId xmlns:a16="http://schemas.microsoft.com/office/drawing/2014/main" id="{FA5298F5-A9E5-45C6-A7E2-5A396A0DC341}"/>
              </a:ext>
            </a:extLst>
          </p:cNvPr>
          <p:cNvSpPr>
            <a:spLocks xmlns:a="http://schemas.openxmlformats.org/drawingml/2006/main" noGrp="1"/>
          </p:cNvSpPr>
          <p:nvPr/>
        </p:nvSpPr>
        <p:spPr>
          <a:xfrm xmlns:a="http://schemas.openxmlformats.org/drawingml/2006/main">
            <a:off x="609600" y="5257800"/>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65A64"/>
                </a:solidFill>
                <a:latin typeface="Arial"/>
                <a:ea typeface="Arial"/>
                <a:cs typeface="Arial"/>
              </a:defRPr>
            </a:pPr>
            <a:r>
              <a:rPr sz="1950" b="0">
                <a:solidFill>
                  <a:srgbClr val="465A64"/>
                </a:solidFill>
                <a:latin typeface="Arial"/>
                <a:ea typeface="Arial"/>
                <a:cs typeface="Arial"/>
              </a:rPr>
              <a:t>Eye protection: splashes. Tied-back hair: ignition risk.</a:t>
            </a:r>
          </a:p>
        </p:txBody>
      </p:sp>
      <p:sp>
        <p:nvSpPr>
          <p:cNvPr id="6" name="">
            <a:extLst xmlns:a="http://schemas.openxmlformats.org/drawingml/2006/main">
              <a:ext uri="{FF2B5EF4-FFF2-40B4-BE49-F238E27FC236}">
                <a16:creationId xmlns:a16="http://schemas.microsoft.com/office/drawing/2014/main" id="{D1378892-2244-429E-A6E6-F27811326E61}"/>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Does repeating a contaminated test make it valid?</a:t>
            </a:r>
          </a:p>
        </p:txBody>
      </p:sp>
    </p:spTree>
    <p:extLst>
      <p:ext uri="{BB962C8B-B14F-4D97-AF65-F5344CB8AC3E}">
        <p14:creationId xmlns:p14="http://schemas.microsoft.com/office/powerpoint/2010/main" val="700657865"/>
      </p:ext>
    </p:extLst>
  </p:cSld>
</p:sld>
</file>

<file path=ppt/slides/slide13.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EEFDA09-1A86-4D13-8472-C8FD0B61E201}"/>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WORKSHEET 6</a:t>
            </a:r>
          </a:p>
        </p:txBody>
      </p:sp>
      <p:sp>
        <p:nvSpPr>
          <p:cNvPr id="2" name="">
            <a:extLst xmlns:a="http://schemas.openxmlformats.org/drawingml/2006/main">
              <a:ext uri="{FF2B5EF4-FFF2-40B4-BE49-F238E27FC236}">
                <a16:creationId xmlns:a16="http://schemas.microsoft.com/office/drawing/2014/main" id="{371B46E4-593C-4460-88A0-E2BDF2390632}"/>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An extended answer needs “because”</a:t>
            </a:r>
          </a:p>
        </p:txBody>
      </p:sp>
      <p:sp>
        <p:nvSpPr>
          <p:cNvPr id="3" name="">
            <a:extLst xmlns:a="http://schemas.openxmlformats.org/drawingml/2006/main">
              <a:ext uri="{FF2B5EF4-FFF2-40B4-BE49-F238E27FC236}">
                <a16:creationId xmlns:a16="http://schemas.microsoft.com/office/drawing/2014/main" id="{948D0FD8-AF60-4FA6-BED2-894BEB056898}"/>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13</a:t>
            </a:r>
          </a:p>
        </p:txBody>
      </p:sp>
      <p:sp>
        <p:nvSpPr>
          <p:cNvPr id="4" name="">
            <a:extLst xmlns:a="http://schemas.openxmlformats.org/drawingml/2006/main">
              <a:ext uri="{FF2B5EF4-FFF2-40B4-BE49-F238E27FC236}">
                <a16:creationId xmlns:a16="http://schemas.microsoft.com/office/drawing/2014/main" id="{E4742C56-74C9-4F83-A53D-A2AB19F0E94F}"/>
              </a:ext>
            </a:extLst>
          </p:cNvPr>
          <p:cNvSpPr>
            <a:spLocks xmlns:a="http://schemas.openxmlformats.org/drawingml/2006/main" noGrp="1"/>
          </p:cNvSpPr>
          <p:nvPr/>
        </p:nvSpPr>
        <p:spPr>
          <a:xfrm xmlns:a="http://schemas.openxmlformats.org/drawingml/2006/main">
            <a:off x="609600" y="1704975"/>
            <a:ext cx="109728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465A64"/>
                </a:solidFill>
                <a:latin typeface="Arial"/>
                <a:ea typeface="Arial"/>
                <a:cs typeface="Arial"/>
              </a:defRPr>
            </a:pPr>
            <a:r>
              <a:rPr sz="2175" b="0">
                <a:solidFill>
                  <a:srgbClr val="465A64"/>
                </a:solidFill>
                <a:latin typeface="Arial"/>
                <a:ea typeface="Arial"/>
                <a:cs typeface="Arial"/>
              </a:rPr>
              <a:t>Sodium chloride: ions in a lattice</a:t>
            </a:r>
          </a:p>
          <a:p xmlns:a="http://schemas.openxmlformats.org/drawingml/2006/main">
            <a:pPr>
              <a:defRPr sz="2175" b="0">
                <a:solidFill>
                  <a:srgbClr val="465A64"/>
                </a:solidFill>
                <a:latin typeface="Arial"/>
                <a:ea typeface="Arial"/>
                <a:cs typeface="Arial"/>
              </a:defRPr>
            </a:pPr>
            <a:r>
              <a:rPr sz="2175" b="0">
                <a:solidFill>
                  <a:srgbClr val="465A64"/>
                </a:solidFill>
                <a:latin typeface="Arial"/>
                <a:ea typeface="Arial"/>
                <a:cs typeface="Arial"/>
              </a:rPr>
              <a:t>Paraffin wax: covalent molecules in a mixture</a:t>
            </a:r>
          </a:p>
        </p:txBody>
      </p:sp>
      <p:graphicFrame>
        <p:nvGraphicFramePr>
          <p:cNvPr id="11" name=""/>
          <p:cNvGraphicFramePr/>
          <p:nvPr/>
        </p:nvGraphicFramePr>
        <p:xfrm>
          <a:off xmlns:a="http://schemas.openxmlformats.org/drawingml/2006/main" x="609600" y="2895600"/>
          <a:ext xmlns:a="http://schemas.openxmlformats.org/drawingml/2006/main" cx="10972800" cy="2286000"/>
        </p:xfrm>
        <a:graphic xmlns:a="http://schemas.openxmlformats.org/drawingml/2006/main">
          <a:graphicData uri="http://schemas.openxmlformats.org/drawingml/2006/table">
            <a:tbl>
              <a:tblPr/>
              <a:tblGrid>
                <a:gridCol w="2286000"/>
                <a:gridCol w="4191000"/>
                <a:gridCol w="4495800"/>
              </a:tblGrid>
              <a:tr h="571500">
                <a:tc>
                  <a:txBody>
                    <a:bodyPr>
                      <a:noAutofit/>
                    </a:bodyPr>
                    <a:lstStyle/>
                    <a:p>
                      <a:r>
                        <a:rPr sz="1950" b="1">
                          <a:solidFill>
                            <a:srgbClr val="FFFFFF"/>
                          </a:solidFill>
                          <a:latin typeface="Arial"/>
                          <a:ea typeface="Arial"/>
                          <a:cs typeface="Arial"/>
                        </a:rPr>
                        <a:t>Compare</a:t>
                      </a:r>
                    </a:p>
                  </a:txBody>
                  <a:tcPr marL="91440" marR="91440" marT="45720" marB="45720">
                    <a:solidFill>
                      <a:srgbClr val="142D40"/>
                    </a:solidFill>
                  </a:tcPr>
                </a:tc>
                <a:tc>
                  <a:txBody>
                    <a:bodyPr>
                      <a:noAutofit/>
                    </a:bodyPr>
                    <a:lstStyle/>
                    <a:p>
                      <a:r>
                        <a:rPr sz="1950" b="1">
                          <a:solidFill>
                            <a:srgbClr val="FFFFFF"/>
                          </a:solidFill>
                          <a:latin typeface="Arial"/>
                          <a:ea typeface="Arial"/>
                          <a:cs typeface="Arial"/>
                        </a:rPr>
                        <a:t>Salt</a:t>
                      </a:r>
                    </a:p>
                  </a:txBody>
                  <a:tcPr marL="91440" marR="91440" marT="45720" marB="45720">
                    <a:solidFill>
                      <a:srgbClr val="142D40"/>
                    </a:solidFill>
                  </a:tcPr>
                </a:tc>
                <a:tc>
                  <a:txBody>
                    <a:bodyPr>
                      <a:noAutofit/>
                    </a:bodyPr>
                    <a:lstStyle/>
                    <a:p>
                      <a:r>
                        <a:rPr sz="1950" b="1">
                          <a:solidFill>
                            <a:srgbClr val="FFFFFF"/>
                          </a:solidFill>
                          <a:latin typeface="Arial"/>
                          <a:ea typeface="Arial"/>
                          <a:cs typeface="Arial"/>
                        </a:rPr>
                        <a:t>Wax</a:t>
                      </a:r>
                    </a:p>
                  </a:txBody>
                  <a:tcPr marL="91440" marR="91440" marT="45720" marB="45720">
                    <a:solidFill>
                      <a:srgbClr val="142D40"/>
                    </a:solidFill>
                  </a:tcPr>
                </a:tc>
              </a:tr>
              <a:tr h="571500">
                <a:tc>
                  <a:txBody>
                    <a:bodyPr>
                      <a:noAutofit/>
                    </a:bodyPr>
                    <a:lstStyle/>
                    <a:p>
                      <a:r>
                        <a:rPr sz="1950" b="0">
                          <a:solidFill>
                            <a:srgbClr val="142D40"/>
                          </a:solidFill>
                          <a:latin typeface="Arial"/>
                          <a:ea typeface="Arial"/>
                          <a:cs typeface="Arial"/>
                        </a:rPr>
                        <a:t>Melting</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High melting point</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Melts easily: moulding</a:t>
                      </a:r>
                    </a:p>
                  </a:txBody>
                  <a:tcPr marL="91440" marR="91440" marT="45720" marB="45720">
                    <a:solidFill>
                      <a:srgbClr val="FAF8F2"/>
                    </a:solidFill>
                  </a:tcPr>
                </a:tc>
              </a:tr>
              <a:tr h="571500">
                <a:tc>
                  <a:txBody>
                    <a:bodyPr>
                      <a:noAutofit/>
                    </a:bodyPr>
                    <a:lstStyle/>
                    <a:p>
                      <a:r>
                        <a:rPr sz="1950" b="0">
                          <a:solidFill>
                            <a:srgbClr val="142D40"/>
                          </a:solidFill>
                          <a:latin typeface="Arial"/>
                          <a:ea typeface="Arial"/>
                          <a:cs typeface="Arial"/>
                        </a:rPr>
                        <a:t>Water</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Dissolves: brine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Insoluble: water barrier</a:t>
                      </a:r>
                    </a:p>
                  </a:txBody>
                  <a:tcPr marL="91440" marR="91440" marT="45720" marB="45720">
                    <a:solidFill>
                      <a:srgbClr val="FAF8F2"/>
                    </a:solidFill>
                  </a:tcPr>
                </a:tc>
              </a:tr>
              <a:tr h="571500">
                <a:tc>
                  <a:txBody>
                    <a:bodyPr>
                      <a:noAutofit/>
                    </a:bodyPr>
                    <a:lstStyle/>
                    <a:p>
                      <a:r>
                        <a:rPr sz="1950" b="0">
                          <a:solidFill>
                            <a:srgbClr val="142D40"/>
                          </a:solidFill>
                          <a:latin typeface="Arial"/>
                          <a:ea typeface="Arial"/>
                          <a:cs typeface="Arial"/>
                        </a:rPr>
                        <a:t>Electricity</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Dissolved ions: electrolyte</a:t>
                      </a:r>
                    </a:p>
                  </a:txBody>
                  <a:tcPr marL="91440" marR="91440" marT="45720" marB="45720">
                    <a:solidFill>
                      <a:srgbClr val="FAF8F2"/>
                    </a:solidFill>
                  </a:tcPr>
                </a:tc>
                <a:tc>
                  <a:txBody>
                    <a:bodyPr>
                      <a:noAutofit/>
                    </a:bodyPr>
                    <a:lstStyle/>
                    <a:p>
                      <a:r>
                        <a:rPr sz="1950" b="0">
                          <a:solidFill>
                            <a:srgbClr val="142D40"/>
                          </a:solidFill>
                          <a:latin typeface="Arial"/>
                          <a:ea typeface="Arial"/>
                          <a:cs typeface="Arial"/>
                        </a:rPr>
                        <a:t>Poor conductor: insulation</a:t>
                      </a:r>
                    </a:p>
                  </a:txBody>
                  <a:tcPr marL="91440" marR="91440" marT="45720" marB="45720">
                    <a:solidFill>
                      <a:srgbClr val="FAF8F2"/>
                    </a:solidFill>
                  </a:tcPr>
                </a:tc>
              </a:tr>
            </a:tbl>
          </a:graphicData>
        </a:graphic>
      </p:graphicFrame>
      <p:sp>
        <p:nvSpPr>
          <p:cNvPr id="6" name="">
            <a:extLst xmlns:a="http://schemas.openxmlformats.org/drawingml/2006/main">
              <a:ext uri="{FF2B5EF4-FFF2-40B4-BE49-F238E27FC236}">
                <a16:creationId xmlns:a16="http://schemas.microsoft.com/office/drawing/2014/main" id="{1D8CC4D3-0D45-424F-A969-8E3F13382F25}"/>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Explain a property, give its particle reason, then link a use.</a:t>
            </a:r>
          </a:p>
        </p:txBody>
      </p:sp>
    </p:spTree>
    <p:extLst>
      <p:ext uri="{BB962C8B-B14F-4D97-AF65-F5344CB8AC3E}">
        <p14:creationId xmlns:p14="http://schemas.microsoft.com/office/powerpoint/2010/main" val="1009724726"/>
      </p:ext>
    </p:extLst>
  </p:cSld>
</p:sld>
</file>

<file path=ppt/slides/slide14.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82979AB-3896-48F6-A56B-F65878A002AE}"/>
              </a:ext>
            </a:extLst>
          </p:cNvPr>
          <p:cNvSpPr>
            <a:spLocks xmlns:a="http://schemas.openxmlformats.org/drawingml/2006/main" noGrp="1"/>
          </p:cNvSpPr>
          <p:nvPr/>
        </p:nvSpPr>
        <p:spPr>
          <a:xfrm xmlns:a="http://schemas.openxmlformats.org/drawingml/2006/main">
            <a:off x="609600" y="3048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BC4C23"/>
                </a:solidFill>
                <a:latin typeface="Arial"/>
                <a:ea typeface="Arial"/>
                <a:cs typeface="Arial"/>
              </a:defRPr>
            </a:pPr>
            <a:r>
              <a:rPr sz="1350" b="1">
                <a:solidFill>
                  <a:srgbClr val="BC4C23"/>
                </a:solidFill>
                <a:latin typeface="Arial"/>
                <a:ea typeface="Arial"/>
                <a:cs typeface="Arial"/>
              </a:rPr>
              <a:t>RETURN TO THE WORKSHEET</a:t>
            </a:r>
          </a:p>
        </p:txBody>
      </p:sp>
      <p:sp>
        <p:nvSpPr>
          <p:cNvPr id="2" name="">
            <a:extLst xmlns:a="http://schemas.openxmlformats.org/drawingml/2006/main">
              <a:ext uri="{FF2B5EF4-FFF2-40B4-BE49-F238E27FC236}">
                <a16:creationId xmlns:a16="http://schemas.microsoft.com/office/drawing/2014/main" id="{B3FEB59A-BFF4-46EB-94BF-9CCBEE75F833}"/>
              </a:ext>
            </a:extLst>
          </p:cNvPr>
          <p:cNvSpPr>
            <a:spLocks xmlns:a="http://schemas.openxmlformats.org/drawingml/2006/main" noGrp="1"/>
          </p:cNvSpPr>
          <p:nvPr/>
        </p:nvSpPr>
        <p:spPr>
          <a:xfrm xmlns:a="http://schemas.openxmlformats.org/drawingml/2006/main">
            <a:off x="609600" y="76200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0"/>
                </a:solidFill>
                <a:latin typeface="Arial"/>
                <a:ea typeface="Arial"/>
                <a:cs typeface="Arial"/>
              </a:defRPr>
            </a:pPr>
            <a:r>
              <a:rPr sz="3600" b="1">
                <a:solidFill>
                  <a:srgbClr val="142D40"/>
                </a:solidFill>
                <a:latin typeface="Arial"/>
                <a:ea typeface="Arial"/>
                <a:cs typeface="Arial"/>
              </a:rPr>
              <a:t>Can you teach it back?</a:t>
            </a:r>
          </a:p>
        </p:txBody>
      </p:sp>
      <p:sp>
        <p:nvSpPr>
          <p:cNvPr id="3" name="">
            <a:extLst xmlns:a="http://schemas.openxmlformats.org/drawingml/2006/main">
              <a:ext uri="{FF2B5EF4-FFF2-40B4-BE49-F238E27FC236}">
                <a16:creationId xmlns:a16="http://schemas.microsoft.com/office/drawing/2014/main" id="{B229CCE1-5A4B-4033-85B7-DD8681E06692}"/>
              </a:ext>
            </a:extLst>
          </p:cNvPr>
          <p:cNvSpPr>
            <a:spLocks xmlns:a="http://schemas.openxmlformats.org/drawingml/2006/main" noGrp="1"/>
          </p:cNvSpPr>
          <p:nvPr/>
        </p:nvSpPr>
        <p:spPr>
          <a:xfrm xmlns:a="http://schemas.openxmlformats.org/drawingml/2006/main">
            <a:off x="11144250" y="6343650"/>
            <a:ext cx="57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65A64"/>
                </a:solidFill>
                <a:latin typeface="Arial"/>
                <a:ea typeface="Arial"/>
                <a:cs typeface="Arial"/>
              </a:defRPr>
            </a:pPr>
            <a:r>
              <a:rPr sz="1350" b="0">
                <a:solidFill>
                  <a:srgbClr val="465A64"/>
                </a:solidFill>
                <a:latin typeface="Arial"/>
                <a:ea typeface="Arial"/>
                <a:cs typeface="Arial"/>
              </a:rPr>
              <a:t>14</a:t>
            </a:r>
          </a:p>
        </p:txBody>
      </p:sp>
      <p:sp>
        <p:nvSpPr>
          <p:cNvPr id="4" name="">
            <a:extLst xmlns:a="http://schemas.openxmlformats.org/drawingml/2006/main">
              <a:ext uri="{FF2B5EF4-FFF2-40B4-BE49-F238E27FC236}">
                <a16:creationId xmlns:a16="http://schemas.microsoft.com/office/drawing/2014/main" id="{A1F49D7D-E842-4C81-8153-AC7CD11CFE29}"/>
              </a:ext>
            </a:extLst>
          </p:cNvPr>
          <p:cNvSpPr>
            <a:spLocks xmlns:a="http://schemas.openxmlformats.org/drawingml/2006/main" noGrp="1"/>
          </p:cNvSpPr>
          <p:nvPr/>
        </p:nvSpPr>
        <p:spPr>
          <a:xfrm xmlns:a="http://schemas.openxmlformats.org/drawingml/2006/main">
            <a:off x="609600" y="1857375"/>
            <a:ext cx="10858500" cy="3781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1   Count the particles in sodium-23.</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2   Explain valence electrons and valency.</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3   Say what holds an ionic compound together.</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4   Count the shared pairs in water.</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5   Explain the 2 in CaCl₂.</a:t>
            </a:r>
          </a:p>
          <a:p xmlns:a="http://schemas.openxmlformats.org/drawingml/2006/main">
            <a:r>
              <a:t/>
            </a:r>
          </a:p>
          <a:p xmlns:a="http://schemas.openxmlformats.org/drawingml/2006/main">
            <a:pPr>
              <a:defRPr sz="2250" b="0">
                <a:solidFill>
                  <a:srgbClr val="142D40"/>
                </a:solidFill>
                <a:latin typeface="Arial"/>
                <a:ea typeface="Arial"/>
                <a:cs typeface="Arial"/>
              </a:defRPr>
            </a:pPr>
            <a:r>
              <a:rPr sz="2250" b="0">
                <a:solidFill>
                  <a:srgbClr val="142D40"/>
                </a:solidFill>
                <a:latin typeface="Arial"/>
                <a:ea typeface="Arial"/>
                <a:cs typeface="Arial"/>
              </a:rPr>
              <a:t>6   Explain when salt can conduct electricity.</a:t>
            </a:r>
          </a:p>
        </p:txBody>
      </p:sp>
      <p:sp>
        <p:nvSpPr>
          <p:cNvPr id="5" name="">
            <a:extLst xmlns:a="http://schemas.openxmlformats.org/drawingml/2006/main">
              <a:ext uri="{FF2B5EF4-FFF2-40B4-BE49-F238E27FC236}">
                <a16:creationId xmlns:a16="http://schemas.microsoft.com/office/drawing/2014/main" id="{BDBC188A-81D7-4C47-8C76-F39779665646}"/>
              </a:ext>
            </a:extLst>
          </p:cNvPr>
          <p:cNvSpPr>
            <a:spLocks xmlns:a="http://schemas.openxmlformats.org/drawingml/2006/main" noGrp="1"/>
          </p:cNvSpPr>
          <p:nvPr/>
        </p:nvSpPr>
        <p:spPr>
          <a:xfrm xmlns:a="http://schemas.openxmlformats.org/drawingml/2006/main">
            <a:off x="609600" y="58578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C4C23"/>
                </a:solidFill>
                <a:latin typeface="Arial"/>
                <a:ea typeface="Arial"/>
                <a:cs typeface="Arial"/>
              </a:defRPr>
            </a:pPr>
            <a:r>
              <a:rPr sz="1875" b="1">
                <a:solidFill>
                  <a:srgbClr val="BC4C23"/>
                </a:solidFill>
                <a:latin typeface="Arial"/>
                <a:ea typeface="Arial"/>
                <a:cs typeface="Arial"/>
              </a:rPr>
              <a:t>If you can explain it in your own words, try the worksheet.</a:t>
            </a:r>
          </a:p>
        </p:txBody>
      </p:sp>
    </p:spTree>
    <p:extLst>
      <p:ext uri="{BB962C8B-B14F-4D97-AF65-F5344CB8AC3E}">
        <p14:creationId xmlns:p14="http://schemas.microsoft.com/office/powerpoint/2010/main" val="14385678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2026-09-16T08:34:07.6260000Z</dcterms:created>
  <dcterms:modified xsi:type="dcterms:W3CDTF">2026-09-16T08:34:07.6260000Z</dcterms:modified>
</coreProperties>
</file>